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strument Sans Medium"/>
      <p:regular r:id="rId17"/>
    </p:embeddedFont>
    <p:embeddedFont>
      <p:font typeface="Instrument Sans Medium"/>
      <p:regular r:id="rId18"/>
    </p:embeddedFont>
    <p:embeddedFont>
      <p:font typeface="Instrument Sans Medium"/>
      <p:regular r:id="rId19"/>
    </p:embeddedFont>
    <p:embeddedFont>
      <p:font typeface="Instrument Sans Medium"/>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colab.research.google.com/drive/1OiiWxznu_KzLoqjb3alUJauSSChrJQ5S?usp=sharing" TargetMode="External"/><Relationship Id="rId1" Type="http://schemas.openxmlformats.org/officeDocument/2006/relationships/image" Target="../media/image-10-1.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002631"/>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Mini Project -COVID data analysis</a:t>
            </a:r>
            <a:endParaRPr lang="en-US" sz="4450" dirty="0"/>
          </a:p>
        </p:txBody>
      </p:sp>
      <p:sp>
        <p:nvSpPr>
          <p:cNvPr id="4" name="Text 1"/>
          <p:cNvSpPr/>
          <p:nvPr/>
        </p:nvSpPr>
        <p:spPr>
          <a:xfrm>
            <a:off x="6280190" y="3760351"/>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C7CDD6"/>
                </a:solidFill>
                <a:latin typeface="Inter" pitchFamily="34" charset="0"/>
                <a:ea typeface="Inter" pitchFamily="34" charset="-122"/>
                <a:cs typeface="Inter" pitchFamily="34" charset="-120"/>
              </a:rPr>
              <a:t>This presentation will provide a comprehensive overview of several key machine learning algorithms. We will delve into the inner workings of each algorithm, exploring their strengths, weaknesses, and practical applications. Finally we look into the real-world applications of each algorithm</a:t>
            </a:r>
            <a:endParaRPr lang="en-US" sz="1750" dirty="0"/>
          </a:p>
        </p:txBody>
      </p:sp>
      <p:sp>
        <p:nvSpPr>
          <p:cNvPr id="5" name="Shape 2"/>
          <p:cNvSpPr/>
          <p:nvPr/>
        </p:nvSpPr>
        <p:spPr>
          <a:xfrm>
            <a:off x="6280190" y="5846921"/>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5854541"/>
            <a:ext cx="347663" cy="347663"/>
          </a:xfrm>
          <a:prstGeom prst="rect">
            <a:avLst/>
          </a:prstGeom>
        </p:spPr>
      </p:pic>
      <p:sp>
        <p:nvSpPr>
          <p:cNvPr id="7" name="Text 3"/>
          <p:cNvSpPr/>
          <p:nvPr/>
        </p:nvSpPr>
        <p:spPr>
          <a:xfrm>
            <a:off x="6756440" y="5830014"/>
            <a:ext cx="2092047" cy="396835"/>
          </a:xfrm>
          <a:prstGeom prst="rect">
            <a:avLst/>
          </a:prstGeom>
          <a:noFill/>
          <a:ln/>
        </p:spPr>
        <p:txBody>
          <a:bodyPr wrap="none" lIns="0" tIns="0" rIns="0" bIns="0" rtlCol="0" anchor="t"/>
          <a:lstStyle/>
          <a:p>
            <a:pPr algn="l" indent="0" marL="0">
              <a:lnSpc>
                <a:spcPts val="3100"/>
              </a:lnSpc>
              <a:buNone/>
            </a:pPr>
            <a:r>
              <a:rPr lang="en-US" sz="2200" b="1" dirty="0">
                <a:solidFill>
                  <a:srgbClr val="C7CDD6"/>
                </a:solidFill>
                <a:latin typeface="Inter Bold" pitchFamily="34" charset="0"/>
                <a:ea typeface="Inter Bold" pitchFamily="34" charset="-122"/>
                <a:cs typeface="Inter Bold" pitchFamily="34" charset="-120"/>
              </a:rPr>
              <a:t>by Adithya S.T.</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399467"/>
            <a:ext cx="5670590" cy="708779"/>
          </a:xfrm>
          <a:prstGeom prst="rect">
            <a:avLst/>
          </a:prstGeom>
          <a:noFill/>
          <a:ln/>
        </p:spPr>
        <p:txBody>
          <a:bodyPr wrap="none" lIns="0" tIns="0" rIns="0" bIns="0" rtlCol="0" anchor="t"/>
          <a:lstStyle/>
          <a:p>
            <a:pPr indent="0" marL="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Link to Code</a:t>
            </a:r>
            <a:endParaRPr lang="en-US" sz="4450" dirty="0"/>
          </a:p>
        </p:txBody>
      </p:sp>
      <p:pic>
        <p:nvPicPr>
          <p:cNvPr id="3" name="Image 0" descr="preencoded.png">
            <a:hlinkClick r:id="rId2" tooltip=""/>
          </p:cNvPr>
          <p:cNvPicPr>
            <a:picLocks noChangeAspect="1"/>
          </p:cNvPicPr>
          <p:nvPr/>
        </p:nvPicPr>
        <p:blipFill>
          <a:blip r:embed="rId1"/>
          <a:stretch>
            <a:fillRect/>
          </a:stretch>
        </p:blipFill>
        <p:spPr>
          <a:xfrm>
            <a:off x="793790" y="3561874"/>
            <a:ext cx="13042821" cy="22682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782122"/>
            <a:ext cx="12749093" cy="708779"/>
          </a:xfrm>
          <a:prstGeom prst="rect">
            <a:avLst/>
          </a:prstGeom>
          <a:noFill/>
          <a:ln/>
        </p:spPr>
        <p:txBody>
          <a:bodyPr wrap="none" lIns="0" tIns="0" rIns="0" bIns="0" rtlCol="0" anchor="t"/>
          <a:lstStyle/>
          <a:p>
            <a:pPr indent="0" marL="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Linear Regression: Predicting Continuous Values</a:t>
            </a:r>
            <a:endParaRPr lang="en-US" sz="4450" dirty="0"/>
          </a:p>
        </p:txBody>
      </p:sp>
      <p:sp>
        <p:nvSpPr>
          <p:cNvPr id="3" name="Text 1"/>
          <p:cNvSpPr/>
          <p:nvPr/>
        </p:nvSpPr>
        <p:spPr>
          <a:xfrm>
            <a:off x="793790" y="1944529"/>
            <a:ext cx="13042821" cy="1451610"/>
          </a:xfrm>
          <a:prstGeom prst="rect">
            <a:avLst/>
          </a:prstGeom>
          <a:noFill/>
          <a:ln/>
        </p:spPr>
        <p:txBody>
          <a:bodyPr wrap="square" lIns="0" tIns="0" rIns="0" bIns="0" rtlCol="0" anchor="t"/>
          <a:lstStyle/>
          <a:p>
            <a:pPr indent="0" marL="0">
              <a:lnSpc>
                <a:spcPts val="2850"/>
              </a:lnSpc>
              <a:buNone/>
            </a:pPr>
            <a:r>
              <a:rPr lang="en-US" sz="1750" dirty="0">
                <a:solidFill>
                  <a:srgbClr val="C7CDD6"/>
                </a:solidFill>
                <a:latin typeface="Inter" pitchFamily="34" charset="0"/>
                <a:ea typeface="Inter" pitchFamily="34" charset="-122"/>
                <a:cs typeface="Inter" pitchFamily="34" charset="-120"/>
              </a:rPr>
              <a:t>Linear Regression is a foundational algorithm used for predicting continuous numerical values. It models the relationship between a dependent variable and one or more independent variables by fitting a linear equation to the observed data. The goal is to find the best-fitting line (or hyperplane in higher dimensions) that minimizes the difference between the predicted and actual values.</a:t>
            </a:r>
            <a:endParaRPr lang="en-US" sz="1750" dirty="0"/>
          </a:p>
        </p:txBody>
      </p:sp>
      <p:sp>
        <p:nvSpPr>
          <p:cNvPr id="4" name="Text 2"/>
          <p:cNvSpPr/>
          <p:nvPr/>
        </p:nvSpPr>
        <p:spPr>
          <a:xfrm>
            <a:off x="793790" y="3651290"/>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C7CDD6"/>
                </a:solidFill>
                <a:latin typeface="Inter" pitchFamily="34" charset="0"/>
                <a:ea typeface="Inter" pitchFamily="34" charset="-122"/>
                <a:cs typeface="Inter" pitchFamily="34" charset="-120"/>
              </a:rPr>
              <a:t>Simple linear regression involves one independent variable, while multiple linear regression involves several. The coefficients of the linear equation represent the impact of each independent variable on the dependent variable. Understanding the assumptions and limitations of linear regression is crucial for accurate predictions.</a:t>
            </a:r>
            <a:endParaRPr lang="en-US" sz="1750" dirty="0"/>
          </a:p>
        </p:txBody>
      </p:sp>
      <p:sp>
        <p:nvSpPr>
          <p:cNvPr id="5" name="Text 3"/>
          <p:cNvSpPr/>
          <p:nvPr/>
        </p:nvSpPr>
        <p:spPr>
          <a:xfrm>
            <a:off x="793790" y="4995148"/>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C7CDD6"/>
                </a:solidFill>
                <a:latin typeface="Inter" pitchFamily="34" charset="0"/>
                <a:ea typeface="Inter" pitchFamily="34" charset="-122"/>
                <a:cs typeface="Inter" pitchFamily="34" charset="-120"/>
              </a:rPr>
              <a:t>Linear Regression is simple to use and very interpretable, but does not work with non-linear data.</a:t>
            </a:r>
            <a:endParaRPr lang="en-US" sz="1750" dirty="0"/>
          </a:p>
        </p:txBody>
      </p:sp>
      <p:sp>
        <p:nvSpPr>
          <p:cNvPr id="6" name="Shape 4"/>
          <p:cNvSpPr/>
          <p:nvPr/>
        </p:nvSpPr>
        <p:spPr>
          <a:xfrm>
            <a:off x="793790" y="5868352"/>
            <a:ext cx="510302" cy="510302"/>
          </a:xfrm>
          <a:prstGeom prst="roundRect">
            <a:avLst>
              <a:gd name="adj" fmla="val 6667"/>
            </a:avLst>
          </a:prstGeom>
          <a:solidFill>
            <a:srgbClr val="434348"/>
          </a:solidFill>
          <a:ln/>
        </p:spPr>
      </p:sp>
      <p:sp>
        <p:nvSpPr>
          <p:cNvPr id="7" name="Text 5"/>
          <p:cNvSpPr/>
          <p:nvPr/>
        </p:nvSpPr>
        <p:spPr>
          <a:xfrm>
            <a:off x="982742" y="5953363"/>
            <a:ext cx="132398" cy="340281"/>
          </a:xfrm>
          <a:prstGeom prst="rect">
            <a:avLst/>
          </a:prstGeom>
          <a:noFill/>
          <a:ln/>
        </p:spPr>
        <p:txBody>
          <a:bodyPr wrap="none" lIns="0" tIns="0" rIns="0" bIns="0" rtlCol="0" anchor="t"/>
          <a:lstStyle/>
          <a:p>
            <a:pPr algn="ctr" indent="0" marL="0">
              <a:lnSpc>
                <a:spcPts val="2650"/>
              </a:lnSpc>
              <a:buNone/>
            </a:pPr>
            <a:r>
              <a:rPr lang="en-US" sz="2650" dirty="0">
                <a:solidFill>
                  <a:srgbClr val="C7CDD6"/>
                </a:solidFill>
                <a:latin typeface="Instrument Sans Medium" pitchFamily="34" charset="0"/>
                <a:ea typeface="Instrument Sans Medium" pitchFamily="34" charset="-122"/>
                <a:cs typeface="Instrument Sans Medium" pitchFamily="34" charset="-120"/>
              </a:rPr>
              <a:t>1</a:t>
            </a:r>
            <a:endParaRPr lang="en-US" sz="2650" dirty="0"/>
          </a:p>
        </p:txBody>
      </p:sp>
      <p:sp>
        <p:nvSpPr>
          <p:cNvPr id="8" name="Text 6"/>
          <p:cNvSpPr/>
          <p:nvPr/>
        </p:nvSpPr>
        <p:spPr>
          <a:xfrm>
            <a:off x="1530906" y="5868352"/>
            <a:ext cx="3250287" cy="354330"/>
          </a:xfrm>
          <a:prstGeom prst="rect">
            <a:avLst/>
          </a:prstGeom>
          <a:noFill/>
          <a:ln/>
        </p:spPr>
        <p:txBody>
          <a:bodyPr wrap="none" lIns="0" tIns="0" rIns="0" bIns="0" rtlCol="0" anchor="t"/>
          <a:lstStyle/>
          <a:p>
            <a:pPr indent="0" marL="0">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Simple and Interpretable</a:t>
            </a:r>
            <a:endParaRPr lang="en-US" sz="2200" dirty="0"/>
          </a:p>
        </p:txBody>
      </p:sp>
      <p:sp>
        <p:nvSpPr>
          <p:cNvPr id="9" name="Text 7"/>
          <p:cNvSpPr/>
          <p:nvPr/>
        </p:nvSpPr>
        <p:spPr>
          <a:xfrm>
            <a:off x="1530906" y="6358771"/>
            <a:ext cx="3459242" cy="1088708"/>
          </a:xfrm>
          <a:prstGeom prst="rect">
            <a:avLst/>
          </a:prstGeom>
          <a:noFill/>
          <a:ln/>
        </p:spPr>
        <p:txBody>
          <a:bodyPr wrap="square" lIns="0" tIns="0" rIns="0" bIns="0" rtlCol="0" anchor="t"/>
          <a:lstStyle/>
          <a:p>
            <a:pPr indent="0" marL="0">
              <a:lnSpc>
                <a:spcPts val="2850"/>
              </a:lnSpc>
              <a:buNone/>
            </a:pPr>
            <a:r>
              <a:rPr lang="en-US" sz="1750" dirty="0">
                <a:solidFill>
                  <a:srgbClr val="C7CDD6"/>
                </a:solidFill>
                <a:latin typeface="Inter" pitchFamily="34" charset="0"/>
                <a:ea typeface="Inter" pitchFamily="34" charset="-122"/>
                <a:cs typeface="Inter" pitchFamily="34" charset="-120"/>
              </a:rPr>
              <a:t>Easy to understand and implement, making it a great starting point.</a:t>
            </a:r>
            <a:endParaRPr lang="en-US" sz="1750" dirty="0"/>
          </a:p>
        </p:txBody>
      </p:sp>
      <p:sp>
        <p:nvSpPr>
          <p:cNvPr id="10" name="Shape 8"/>
          <p:cNvSpPr/>
          <p:nvPr/>
        </p:nvSpPr>
        <p:spPr>
          <a:xfrm>
            <a:off x="5216962" y="5868352"/>
            <a:ext cx="510302" cy="510302"/>
          </a:xfrm>
          <a:prstGeom prst="roundRect">
            <a:avLst>
              <a:gd name="adj" fmla="val 6667"/>
            </a:avLst>
          </a:prstGeom>
          <a:solidFill>
            <a:srgbClr val="434348"/>
          </a:solidFill>
          <a:ln/>
        </p:spPr>
      </p:sp>
      <p:sp>
        <p:nvSpPr>
          <p:cNvPr id="11" name="Text 9"/>
          <p:cNvSpPr/>
          <p:nvPr/>
        </p:nvSpPr>
        <p:spPr>
          <a:xfrm>
            <a:off x="5378291" y="5953363"/>
            <a:ext cx="187523" cy="340281"/>
          </a:xfrm>
          <a:prstGeom prst="rect">
            <a:avLst/>
          </a:prstGeom>
          <a:noFill/>
          <a:ln/>
        </p:spPr>
        <p:txBody>
          <a:bodyPr wrap="none" lIns="0" tIns="0" rIns="0" bIns="0" rtlCol="0" anchor="t"/>
          <a:lstStyle/>
          <a:p>
            <a:pPr algn="ctr" indent="0" marL="0">
              <a:lnSpc>
                <a:spcPts val="2650"/>
              </a:lnSpc>
              <a:buNone/>
            </a:pPr>
            <a:r>
              <a:rPr lang="en-US" sz="2650" dirty="0">
                <a:solidFill>
                  <a:srgbClr val="C7CDD6"/>
                </a:solidFill>
                <a:latin typeface="Instrument Sans Medium" pitchFamily="34" charset="0"/>
                <a:ea typeface="Instrument Sans Medium" pitchFamily="34" charset="-122"/>
                <a:cs typeface="Instrument Sans Medium" pitchFamily="34" charset="-120"/>
              </a:rPr>
              <a:t>2</a:t>
            </a:r>
            <a:endParaRPr lang="en-US" sz="2650" dirty="0"/>
          </a:p>
        </p:txBody>
      </p:sp>
      <p:sp>
        <p:nvSpPr>
          <p:cNvPr id="12" name="Text 10"/>
          <p:cNvSpPr/>
          <p:nvPr/>
        </p:nvSpPr>
        <p:spPr>
          <a:xfrm>
            <a:off x="5954078" y="5868352"/>
            <a:ext cx="3098125" cy="354330"/>
          </a:xfrm>
          <a:prstGeom prst="rect">
            <a:avLst/>
          </a:prstGeom>
          <a:noFill/>
          <a:ln/>
        </p:spPr>
        <p:txBody>
          <a:bodyPr wrap="none" lIns="0" tIns="0" rIns="0" bIns="0" rtlCol="0" anchor="t"/>
          <a:lstStyle/>
          <a:p>
            <a:pPr indent="0" marL="0">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Continuous Predictions</a:t>
            </a:r>
            <a:endParaRPr lang="en-US" sz="2200" dirty="0"/>
          </a:p>
        </p:txBody>
      </p:sp>
      <p:sp>
        <p:nvSpPr>
          <p:cNvPr id="13" name="Text 11"/>
          <p:cNvSpPr/>
          <p:nvPr/>
        </p:nvSpPr>
        <p:spPr>
          <a:xfrm>
            <a:off x="5954078" y="6358771"/>
            <a:ext cx="3459242" cy="725805"/>
          </a:xfrm>
          <a:prstGeom prst="rect">
            <a:avLst/>
          </a:prstGeom>
          <a:noFill/>
          <a:ln/>
        </p:spPr>
        <p:txBody>
          <a:bodyPr wrap="square" lIns="0" tIns="0" rIns="0" bIns="0" rtlCol="0" anchor="t"/>
          <a:lstStyle/>
          <a:p>
            <a:pPr indent="0" marL="0">
              <a:lnSpc>
                <a:spcPts val="2850"/>
              </a:lnSpc>
              <a:buNone/>
            </a:pPr>
            <a:r>
              <a:rPr lang="en-US" sz="1750" dirty="0">
                <a:solidFill>
                  <a:srgbClr val="C7CDD6"/>
                </a:solidFill>
                <a:latin typeface="Inter" pitchFamily="34" charset="0"/>
                <a:ea typeface="Inter" pitchFamily="34" charset="-122"/>
                <a:cs typeface="Inter" pitchFamily="34" charset="-120"/>
              </a:rPr>
              <a:t>Ideal for predicting numerical values like sales or temperature.</a:t>
            </a:r>
            <a:endParaRPr lang="en-US" sz="1750" dirty="0"/>
          </a:p>
        </p:txBody>
      </p:sp>
      <p:sp>
        <p:nvSpPr>
          <p:cNvPr id="14" name="Shape 12"/>
          <p:cNvSpPr/>
          <p:nvPr/>
        </p:nvSpPr>
        <p:spPr>
          <a:xfrm>
            <a:off x="9640133" y="5868352"/>
            <a:ext cx="510302" cy="510302"/>
          </a:xfrm>
          <a:prstGeom prst="roundRect">
            <a:avLst>
              <a:gd name="adj" fmla="val 6667"/>
            </a:avLst>
          </a:prstGeom>
          <a:solidFill>
            <a:srgbClr val="434348"/>
          </a:solidFill>
          <a:ln/>
        </p:spPr>
      </p:sp>
      <p:sp>
        <p:nvSpPr>
          <p:cNvPr id="15" name="Text 13"/>
          <p:cNvSpPr/>
          <p:nvPr/>
        </p:nvSpPr>
        <p:spPr>
          <a:xfrm>
            <a:off x="9797058" y="5953363"/>
            <a:ext cx="196334" cy="340281"/>
          </a:xfrm>
          <a:prstGeom prst="rect">
            <a:avLst/>
          </a:prstGeom>
          <a:noFill/>
          <a:ln/>
        </p:spPr>
        <p:txBody>
          <a:bodyPr wrap="none" lIns="0" tIns="0" rIns="0" bIns="0" rtlCol="0" anchor="t"/>
          <a:lstStyle/>
          <a:p>
            <a:pPr algn="ctr" indent="0" marL="0">
              <a:lnSpc>
                <a:spcPts val="2650"/>
              </a:lnSpc>
              <a:buNone/>
            </a:pPr>
            <a:r>
              <a:rPr lang="en-US" sz="2650" dirty="0">
                <a:solidFill>
                  <a:srgbClr val="C7CDD6"/>
                </a:solidFill>
                <a:latin typeface="Instrument Sans Medium" pitchFamily="34" charset="0"/>
                <a:ea typeface="Instrument Sans Medium" pitchFamily="34" charset="-122"/>
                <a:cs typeface="Instrument Sans Medium" pitchFamily="34" charset="-120"/>
              </a:rPr>
              <a:t>3</a:t>
            </a:r>
            <a:endParaRPr lang="en-US" sz="2650" dirty="0"/>
          </a:p>
        </p:txBody>
      </p:sp>
      <p:sp>
        <p:nvSpPr>
          <p:cNvPr id="16" name="Text 14"/>
          <p:cNvSpPr/>
          <p:nvPr/>
        </p:nvSpPr>
        <p:spPr>
          <a:xfrm>
            <a:off x="10377249" y="5868352"/>
            <a:ext cx="2931795" cy="354330"/>
          </a:xfrm>
          <a:prstGeom prst="rect">
            <a:avLst/>
          </a:prstGeom>
          <a:noFill/>
          <a:ln/>
        </p:spPr>
        <p:txBody>
          <a:bodyPr wrap="none" lIns="0" tIns="0" rIns="0" bIns="0" rtlCol="0" anchor="t"/>
          <a:lstStyle/>
          <a:p>
            <a:pPr indent="0" marL="0">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Relationship Modeling</a:t>
            </a:r>
            <a:endParaRPr lang="en-US" sz="2200" dirty="0"/>
          </a:p>
        </p:txBody>
      </p:sp>
      <p:sp>
        <p:nvSpPr>
          <p:cNvPr id="17" name="Text 15"/>
          <p:cNvSpPr/>
          <p:nvPr/>
        </p:nvSpPr>
        <p:spPr>
          <a:xfrm>
            <a:off x="10377249" y="6358771"/>
            <a:ext cx="3459242" cy="725805"/>
          </a:xfrm>
          <a:prstGeom prst="rect">
            <a:avLst/>
          </a:prstGeom>
          <a:noFill/>
          <a:ln/>
        </p:spPr>
        <p:txBody>
          <a:bodyPr wrap="square" lIns="0" tIns="0" rIns="0" bIns="0" rtlCol="0" anchor="t"/>
          <a:lstStyle/>
          <a:p>
            <a:pPr indent="0" marL="0">
              <a:lnSpc>
                <a:spcPts val="2850"/>
              </a:lnSpc>
              <a:buNone/>
            </a:pPr>
            <a:r>
              <a:rPr lang="en-US" sz="1750" dirty="0">
                <a:solidFill>
                  <a:srgbClr val="C7CDD6"/>
                </a:solidFill>
                <a:latin typeface="Inter" pitchFamily="34" charset="0"/>
                <a:ea typeface="Inter" pitchFamily="34" charset="-122"/>
                <a:cs typeface="Inter" pitchFamily="34" charset="-120"/>
              </a:rPr>
              <a:t>Reveals the correlation between variables with coefficients.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57344"/>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Logistic Regression: Predicting Categorical Outcomes</a:t>
            </a:r>
            <a:endParaRPr lang="en-US" sz="4450" dirty="0"/>
          </a:p>
        </p:txBody>
      </p:sp>
      <p:sp>
        <p:nvSpPr>
          <p:cNvPr id="3" name="Text 1"/>
          <p:cNvSpPr/>
          <p:nvPr/>
        </p:nvSpPr>
        <p:spPr>
          <a:xfrm>
            <a:off x="793790" y="2528530"/>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C7CDD6"/>
                </a:solidFill>
                <a:latin typeface="Inter" pitchFamily="34" charset="0"/>
                <a:ea typeface="Inter" pitchFamily="34" charset="-122"/>
                <a:cs typeface="Inter" pitchFamily="34" charset="-120"/>
              </a:rPr>
              <a:t>Logistic Regression is a powerful algorithm used for binary classification problems. Unlike linear regression, it predicts the probability of a binary outcome (0 or 1) based on a set of independent variables. The logistic function, also known as the sigmoid function, transforms the linear combination of variables into a probability value between 0 and 1.</a:t>
            </a:r>
            <a:endParaRPr lang="en-US" sz="1750" dirty="0"/>
          </a:p>
        </p:txBody>
      </p:sp>
      <p:sp>
        <p:nvSpPr>
          <p:cNvPr id="4" name="Text 2"/>
          <p:cNvSpPr/>
          <p:nvPr/>
        </p:nvSpPr>
        <p:spPr>
          <a:xfrm>
            <a:off x="793790" y="3872389"/>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C7CDD6"/>
                </a:solidFill>
                <a:latin typeface="Inter" pitchFamily="34" charset="0"/>
                <a:ea typeface="Inter" pitchFamily="34" charset="-122"/>
                <a:cs typeface="Inter" pitchFamily="34" charset="-120"/>
              </a:rPr>
              <a:t>The threshold for classification is commonly set at 0.5, where values above this threshold are classified as 1 and values below are classified as 0. Logistic regression can also be extended to multiclass classification problems using techniques like one-vs-rest or softmax regression.</a:t>
            </a:r>
            <a:endParaRPr lang="en-US" sz="1750" dirty="0"/>
          </a:p>
        </p:txBody>
      </p:sp>
      <p:sp>
        <p:nvSpPr>
          <p:cNvPr id="5" name="Text 3"/>
          <p:cNvSpPr/>
          <p:nvPr/>
        </p:nvSpPr>
        <p:spPr>
          <a:xfrm>
            <a:off x="793790" y="5216247"/>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C7CDD6"/>
                </a:solidFill>
                <a:latin typeface="Inter" pitchFamily="34" charset="0"/>
                <a:ea typeface="Inter" pitchFamily="34" charset="-122"/>
                <a:cs typeface="Inter" pitchFamily="34" charset="-120"/>
              </a:rPr>
              <a:t>Logistic regression is often used for fraud detection, medical diagnosis, and customer churn prediction.</a:t>
            </a:r>
            <a:endParaRPr lang="en-US" sz="1750" dirty="0"/>
          </a:p>
        </p:txBody>
      </p:sp>
      <p:sp>
        <p:nvSpPr>
          <p:cNvPr id="6" name="Text 4"/>
          <p:cNvSpPr/>
          <p:nvPr/>
        </p:nvSpPr>
        <p:spPr>
          <a:xfrm>
            <a:off x="793790" y="60611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FD5FA"/>
                </a:solidFill>
                <a:latin typeface="Instrument Sans Medium" pitchFamily="34" charset="0"/>
                <a:ea typeface="Instrument Sans Medium" pitchFamily="34" charset="-122"/>
                <a:cs typeface="Instrument Sans Medium" pitchFamily="34" charset="-120"/>
              </a:rPr>
              <a:t>Binary Classification</a:t>
            </a:r>
            <a:endParaRPr lang="en-US" sz="2200" dirty="0"/>
          </a:p>
        </p:txBody>
      </p:sp>
      <p:sp>
        <p:nvSpPr>
          <p:cNvPr id="7" name="Text 5"/>
          <p:cNvSpPr/>
          <p:nvPr/>
        </p:nvSpPr>
        <p:spPr>
          <a:xfrm>
            <a:off x="793790" y="6642259"/>
            <a:ext cx="3978116" cy="725805"/>
          </a:xfrm>
          <a:prstGeom prst="rect">
            <a:avLst/>
          </a:prstGeom>
          <a:noFill/>
          <a:ln/>
        </p:spPr>
        <p:txBody>
          <a:bodyPr wrap="square" lIns="0" tIns="0" rIns="0" bIns="0" rtlCol="0" anchor="t"/>
          <a:lstStyle/>
          <a:p>
            <a:pPr indent="0" marL="0">
              <a:lnSpc>
                <a:spcPts val="2850"/>
              </a:lnSpc>
              <a:buNone/>
            </a:pPr>
            <a:r>
              <a:rPr lang="en-US" sz="1750" dirty="0">
                <a:solidFill>
                  <a:srgbClr val="C7CDD6"/>
                </a:solidFill>
                <a:latin typeface="Inter" pitchFamily="34" charset="0"/>
                <a:ea typeface="Inter" pitchFamily="34" charset="-122"/>
                <a:cs typeface="Inter" pitchFamily="34" charset="-120"/>
              </a:rPr>
              <a:t>Perfect for predicting outcomes with two categories, such as yes/no.</a:t>
            </a:r>
            <a:endParaRPr lang="en-US" sz="1750" dirty="0"/>
          </a:p>
        </p:txBody>
      </p:sp>
      <p:sp>
        <p:nvSpPr>
          <p:cNvPr id="8" name="Text 6"/>
          <p:cNvSpPr/>
          <p:nvPr/>
        </p:nvSpPr>
        <p:spPr>
          <a:xfrm>
            <a:off x="5332928" y="6061115"/>
            <a:ext cx="2864406" cy="354330"/>
          </a:xfrm>
          <a:prstGeom prst="rect">
            <a:avLst/>
          </a:prstGeom>
          <a:noFill/>
          <a:ln/>
        </p:spPr>
        <p:txBody>
          <a:bodyPr wrap="none" lIns="0" tIns="0" rIns="0" bIns="0" rtlCol="0" anchor="t"/>
          <a:lstStyle/>
          <a:p>
            <a:pPr indent="0" marL="0">
              <a:lnSpc>
                <a:spcPts val="2750"/>
              </a:lnSpc>
              <a:buNone/>
            </a:pPr>
            <a:r>
              <a:rPr lang="en-US" sz="2200" dirty="0">
                <a:solidFill>
                  <a:srgbClr val="EFD5FA"/>
                </a:solidFill>
                <a:latin typeface="Instrument Sans Medium" pitchFamily="34" charset="0"/>
                <a:ea typeface="Instrument Sans Medium" pitchFamily="34" charset="-122"/>
                <a:cs typeface="Instrument Sans Medium" pitchFamily="34" charset="-120"/>
              </a:rPr>
              <a:t>Probability Prediction</a:t>
            </a:r>
            <a:endParaRPr lang="en-US" sz="2200" dirty="0"/>
          </a:p>
        </p:txBody>
      </p:sp>
      <p:sp>
        <p:nvSpPr>
          <p:cNvPr id="9" name="Text 7"/>
          <p:cNvSpPr/>
          <p:nvPr/>
        </p:nvSpPr>
        <p:spPr>
          <a:xfrm>
            <a:off x="5332928" y="6642259"/>
            <a:ext cx="3978116" cy="725805"/>
          </a:xfrm>
          <a:prstGeom prst="rect">
            <a:avLst/>
          </a:prstGeom>
          <a:noFill/>
          <a:ln/>
        </p:spPr>
        <p:txBody>
          <a:bodyPr wrap="square" lIns="0" tIns="0" rIns="0" bIns="0" rtlCol="0" anchor="t"/>
          <a:lstStyle/>
          <a:p>
            <a:pPr indent="0" marL="0">
              <a:lnSpc>
                <a:spcPts val="2850"/>
              </a:lnSpc>
              <a:buNone/>
            </a:pPr>
            <a:r>
              <a:rPr lang="en-US" sz="1750" dirty="0">
                <a:solidFill>
                  <a:srgbClr val="C7CDD6"/>
                </a:solidFill>
                <a:latin typeface="Inter" pitchFamily="34" charset="0"/>
                <a:ea typeface="Inter" pitchFamily="34" charset="-122"/>
                <a:cs typeface="Inter" pitchFamily="34" charset="-120"/>
              </a:rPr>
              <a:t>Provides the likelihood of belonging to a specific class.</a:t>
            </a:r>
            <a:endParaRPr lang="en-US" sz="1750" dirty="0"/>
          </a:p>
        </p:txBody>
      </p:sp>
      <p:sp>
        <p:nvSpPr>
          <p:cNvPr id="10" name="Text 8"/>
          <p:cNvSpPr/>
          <p:nvPr/>
        </p:nvSpPr>
        <p:spPr>
          <a:xfrm>
            <a:off x="9872067" y="60611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FD5FA"/>
                </a:solidFill>
                <a:latin typeface="Instrument Sans Medium" pitchFamily="34" charset="0"/>
                <a:ea typeface="Instrument Sans Medium" pitchFamily="34" charset="-122"/>
                <a:cs typeface="Instrument Sans Medium" pitchFamily="34" charset="-120"/>
              </a:rPr>
              <a:t>Widely Applicable</a:t>
            </a:r>
            <a:endParaRPr lang="en-US" sz="2200" dirty="0"/>
          </a:p>
        </p:txBody>
      </p:sp>
      <p:sp>
        <p:nvSpPr>
          <p:cNvPr id="11" name="Text 9"/>
          <p:cNvSpPr/>
          <p:nvPr/>
        </p:nvSpPr>
        <p:spPr>
          <a:xfrm>
            <a:off x="9872067" y="6642259"/>
            <a:ext cx="3978116" cy="725805"/>
          </a:xfrm>
          <a:prstGeom prst="rect">
            <a:avLst/>
          </a:prstGeom>
          <a:noFill/>
          <a:ln/>
        </p:spPr>
        <p:txBody>
          <a:bodyPr wrap="square" lIns="0" tIns="0" rIns="0" bIns="0" rtlCol="0" anchor="t"/>
          <a:lstStyle/>
          <a:p>
            <a:pPr indent="0" marL="0">
              <a:lnSpc>
                <a:spcPts val="2850"/>
              </a:lnSpc>
              <a:buNone/>
            </a:pPr>
            <a:r>
              <a:rPr lang="en-US" sz="1750" dirty="0">
                <a:solidFill>
                  <a:srgbClr val="C7CDD6"/>
                </a:solidFill>
                <a:latin typeface="Inter" pitchFamily="34" charset="0"/>
                <a:ea typeface="Inter" pitchFamily="34" charset="-122"/>
                <a:cs typeface="Inter" pitchFamily="34" charset="-120"/>
              </a:rPr>
              <a:t>Used across various industries, including healthcare and finance.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16875" y="563166"/>
            <a:ext cx="13196649" cy="1280160"/>
          </a:xfrm>
          <a:prstGeom prst="rect">
            <a:avLst/>
          </a:prstGeom>
          <a:noFill/>
          <a:ln/>
        </p:spPr>
        <p:txBody>
          <a:bodyPr wrap="square" lIns="0" tIns="0" rIns="0" bIns="0" rtlCol="0" anchor="t"/>
          <a:lstStyle/>
          <a:p>
            <a:pPr indent="0" marL="0">
              <a:lnSpc>
                <a:spcPts val="5000"/>
              </a:lnSpc>
              <a:buNone/>
            </a:pPr>
            <a:r>
              <a:rPr lang="en-US" sz="4000" dirty="0">
                <a:solidFill>
                  <a:srgbClr val="EFD5FA"/>
                </a:solidFill>
                <a:latin typeface="Instrument Sans Medium" pitchFamily="34" charset="0"/>
                <a:ea typeface="Instrument Sans Medium" pitchFamily="34" charset="-122"/>
                <a:cs typeface="Instrument Sans Medium" pitchFamily="34" charset="-120"/>
              </a:rPr>
              <a:t>Support Vector Machines (SVM): Finding Optimal Boundaries</a:t>
            </a:r>
            <a:endParaRPr lang="en-US" sz="4000" dirty="0"/>
          </a:p>
        </p:txBody>
      </p:sp>
      <p:sp>
        <p:nvSpPr>
          <p:cNvPr id="3" name="Text 1"/>
          <p:cNvSpPr/>
          <p:nvPr/>
        </p:nvSpPr>
        <p:spPr>
          <a:xfrm>
            <a:off x="716875" y="2252901"/>
            <a:ext cx="13196649" cy="982980"/>
          </a:xfrm>
          <a:prstGeom prst="rect">
            <a:avLst/>
          </a:prstGeom>
          <a:noFill/>
          <a:ln/>
        </p:spPr>
        <p:txBody>
          <a:bodyPr wrap="square" lIns="0" tIns="0" rIns="0" bIns="0" rtlCol="0" anchor="t"/>
          <a:lstStyle/>
          <a:p>
            <a:pPr indent="0" marL="0">
              <a:lnSpc>
                <a:spcPts val="2550"/>
              </a:lnSpc>
              <a:buNone/>
            </a:pPr>
            <a:r>
              <a:rPr lang="en-US" sz="1600" dirty="0">
                <a:solidFill>
                  <a:srgbClr val="C7CDD6"/>
                </a:solidFill>
                <a:latin typeface="Inter" pitchFamily="34" charset="0"/>
                <a:ea typeface="Inter" pitchFamily="34" charset="-122"/>
                <a:cs typeface="Inter" pitchFamily="34" charset="-120"/>
              </a:rPr>
              <a:t>Support Vector Machines (SVM) are versatile algorithms used for both classification and regression tasks. SVM aims to find the optimal hyperplane that separates data points into different classes with the maximum margin. The margin is the distance between the hyperplane and the nearest data points from each class, known as support vectors.</a:t>
            </a:r>
            <a:endParaRPr lang="en-US" sz="1600" dirty="0"/>
          </a:p>
        </p:txBody>
      </p:sp>
      <p:sp>
        <p:nvSpPr>
          <p:cNvPr id="4" name="Text 2"/>
          <p:cNvSpPr/>
          <p:nvPr/>
        </p:nvSpPr>
        <p:spPr>
          <a:xfrm>
            <a:off x="716875" y="3466267"/>
            <a:ext cx="13196649" cy="982980"/>
          </a:xfrm>
          <a:prstGeom prst="rect">
            <a:avLst/>
          </a:prstGeom>
          <a:noFill/>
          <a:ln/>
        </p:spPr>
        <p:txBody>
          <a:bodyPr wrap="square" lIns="0" tIns="0" rIns="0" bIns="0" rtlCol="0" anchor="t"/>
          <a:lstStyle/>
          <a:p>
            <a:pPr indent="0" marL="0">
              <a:lnSpc>
                <a:spcPts val="2550"/>
              </a:lnSpc>
              <a:buNone/>
            </a:pPr>
            <a:r>
              <a:rPr lang="en-US" sz="1600" dirty="0">
                <a:solidFill>
                  <a:srgbClr val="C7CDD6"/>
                </a:solidFill>
                <a:latin typeface="Inter" pitchFamily="34" charset="0"/>
                <a:ea typeface="Inter" pitchFamily="34" charset="-122"/>
                <a:cs typeface="Inter" pitchFamily="34" charset="-120"/>
              </a:rPr>
              <a:t>SVM can handle both linear and non-linear data by using kernel functions. Kernel functions map the original data into a higher-dimensional space where it becomes linearly separable. Common kernel functions include linear, polynomial, and radial basis function (RBF) kernels.</a:t>
            </a:r>
            <a:endParaRPr lang="en-US" sz="1600" dirty="0"/>
          </a:p>
        </p:txBody>
      </p:sp>
      <p:sp>
        <p:nvSpPr>
          <p:cNvPr id="5" name="Text 3"/>
          <p:cNvSpPr/>
          <p:nvPr/>
        </p:nvSpPr>
        <p:spPr>
          <a:xfrm>
            <a:off x="716875" y="4679633"/>
            <a:ext cx="13196649" cy="327660"/>
          </a:xfrm>
          <a:prstGeom prst="rect">
            <a:avLst/>
          </a:prstGeom>
          <a:noFill/>
          <a:ln/>
        </p:spPr>
        <p:txBody>
          <a:bodyPr wrap="none" lIns="0" tIns="0" rIns="0" bIns="0" rtlCol="0" anchor="t"/>
          <a:lstStyle/>
          <a:p>
            <a:pPr indent="0" marL="0">
              <a:lnSpc>
                <a:spcPts val="2550"/>
              </a:lnSpc>
              <a:buNone/>
            </a:pPr>
            <a:r>
              <a:rPr lang="en-US" sz="1600" dirty="0">
                <a:solidFill>
                  <a:srgbClr val="C7CDD6"/>
                </a:solidFill>
                <a:latin typeface="Inter" pitchFamily="34" charset="0"/>
                <a:ea typeface="Inter" pitchFamily="34" charset="-122"/>
                <a:cs typeface="Inter" pitchFamily="34" charset="-120"/>
              </a:rPr>
              <a:t>SVMs are effective in high-dimensional spaces and are relatively memory efficient.</a:t>
            </a:r>
            <a:endParaRPr lang="en-US" sz="1600" dirty="0"/>
          </a:p>
        </p:txBody>
      </p:sp>
      <p:pic>
        <p:nvPicPr>
          <p:cNvPr id="6" name="Image 0" descr="preencoded.png">    </p:cNvPr>
          <p:cNvPicPr>
            <a:picLocks noChangeAspect="1"/>
          </p:cNvPicPr>
          <p:nvPr/>
        </p:nvPicPr>
        <p:blipFill>
          <a:blip r:embed="rId1"/>
          <a:stretch>
            <a:fillRect/>
          </a:stretch>
        </p:blipFill>
        <p:spPr>
          <a:xfrm>
            <a:off x="716875" y="5237678"/>
            <a:ext cx="4398883" cy="819269"/>
          </a:xfrm>
          <a:prstGeom prst="rect">
            <a:avLst/>
          </a:prstGeom>
        </p:spPr>
      </p:pic>
      <p:sp>
        <p:nvSpPr>
          <p:cNvPr id="7" name="Text 4"/>
          <p:cNvSpPr/>
          <p:nvPr/>
        </p:nvSpPr>
        <p:spPr>
          <a:xfrm>
            <a:off x="921663" y="6364129"/>
            <a:ext cx="2560320" cy="319921"/>
          </a:xfrm>
          <a:prstGeom prst="rect">
            <a:avLst/>
          </a:prstGeom>
          <a:noFill/>
          <a:ln/>
        </p:spPr>
        <p:txBody>
          <a:bodyPr wrap="none" lIns="0" tIns="0" rIns="0" bIns="0" rtlCol="0" anchor="t"/>
          <a:lstStyle/>
          <a:p>
            <a:pPr algn="l" indent="0" marL="0">
              <a:lnSpc>
                <a:spcPts val="2500"/>
              </a:lnSpc>
              <a:buNone/>
            </a:pPr>
            <a:r>
              <a:rPr lang="en-US" sz="2000" dirty="0">
                <a:solidFill>
                  <a:srgbClr val="C7CDD6"/>
                </a:solidFill>
                <a:latin typeface="Instrument Sans Medium" pitchFamily="34" charset="0"/>
                <a:ea typeface="Instrument Sans Medium" pitchFamily="34" charset="-122"/>
                <a:cs typeface="Instrument Sans Medium" pitchFamily="34" charset="-120"/>
              </a:rPr>
              <a:t>Optimal Separation</a:t>
            </a:r>
            <a:endParaRPr lang="en-US" sz="2000" dirty="0"/>
          </a:p>
        </p:txBody>
      </p:sp>
      <p:sp>
        <p:nvSpPr>
          <p:cNvPr id="8" name="Text 5"/>
          <p:cNvSpPr/>
          <p:nvPr/>
        </p:nvSpPr>
        <p:spPr>
          <a:xfrm>
            <a:off x="921663" y="6806922"/>
            <a:ext cx="3989308" cy="655320"/>
          </a:xfrm>
          <a:prstGeom prst="rect">
            <a:avLst/>
          </a:prstGeom>
          <a:noFill/>
          <a:ln/>
        </p:spPr>
        <p:txBody>
          <a:bodyPr wrap="square" lIns="0" tIns="0" rIns="0" bIns="0" rtlCol="0" anchor="t"/>
          <a:lstStyle/>
          <a:p>
            <a:pPr algn="l" indent="0" marL="0">
              <a:lnSpc>
                <a:spcPts val="2550"/>
              </a:lnSpc>
              <a:buNone/>
            </a:pPr>
            <a:r>
              <a:rPr lang="en-US" sz="1600" dirty="0">
                <a:solidFill>
                  <a:srgbClr val="C7CDD6"/>
                </a:solidFill>
                <a:latin typeface="Inter" pitchFamily="34" charset="0"/>
                <a:ea typeface="Inter" pitchFamily="34" charset="-122"/>
                <a:cs typeface="Inter" pitchFamily="34" charset="-120"/>
              </a:rPr>
              <a:t>Aims to find the best boundary that separates data into classes.</a:t>
            </a:r>
            <a:endParaRPr lang="en-US" sz="1600" dirty="0"/>
          </a:p>
        </p:txBody>
      </p:sp>
      <p:pic>
        <p:nvPicPr>
          <p:cNvPr id="9" name="Image 1" descr="preencoded.png">    </p:cNvPr>
          <p:cNvPicPr>
            <a:picLocks noChangeAspect="1"/>
          </p:cNvPicPr>
          <p:nvPr/>
        </p:nvPicPr>
        <p:blipFill>
          <a:blip r:embed="rId2"/>
          <a:stretch>
            <a:fillRect/>
          </a:stretch>
        </p:blipFill>
        <p:spPr>
          <a:xfrm>
            <a:off x="5115758" y="5237678"/>
            <a:ext cx="4398883" cy="819269"/>
          </a:xfrm>
          <a:prstGeom prst="rect">
            <a:avLst/>
          </a:prstGeom>
        </p:spPr>
      </p:pic>
      <p:sp>
        <p:nvSpPr>
          <p:cNvPr id="10" name="Text 6"/>
          <p:cNvSpPr/>
          <p:nvPr/>
        </p:nvSpPr>
        <p:spPr>
          <a:xfrm>
            <a:off x="5320546" y="6364129"/>
            <a:ext cx="2560320" cy="319921"/>
          </a:xfrm>
          <a:prstGeom prst="rect">
            <a:avLst/>
          </a:prstGeom>
          <a:noFill/>
          <a:ln/>
        </p:spPr>
        <p:txBody>
          <a:bodyPr wrap="none" lIns="0" tIns="0" rIns="0" bIns="0" rtlCol="0" anchor="t"/>
          <a:lstStyle/>
          <a:p>
            <a:pPr algn="l" indent="0" marL="0">
              <a:lnSpc>
                <a:spcPts val="2500"/>
              </a:lnSpc>
              <a:buNone/>
            </a:pPr>
            <a:r>
              <a:rPr lang="en-US" sz="2000" dirty="0">
                <a:solidFill>
                  <a:srgbClr val="C7CDD6"/>
                </a:solidFill>
                <a:latin typeface="Instrument Sans Medium" pitchFamily="34" charset="0"/>
                <a:ea typeface="Instrument Sans Medium" pitchFamily="34" charset="-122"/>
                <a:cs typeface="Instrument Sans Medium" pitchFamily="34" charset="-120"/>
              </a:rPr>
              <a:t>Kernel Functions</a:t>
            </a:r>
            <a:endParaRPr lang="en-US" sz="2000" dirty="0"/>
          </a:p>
        </p:txBody>
      </p:sp>
      <p:sp>
        <p:nvSpPr>
          <p:cNvPr id="11" name="Text 7"/>
          <p:cNvSpPr/>
          <p:nvPr/>
        </p:nvSpPr>
        <p:spPr>
          <a:xfrm>
            <a:off x="5320546" y="6806922"/>
            <a:ext cx="3989308" cy="655320"/>
          </a:xfrm>
          <a:prstGeom prst="rect">
            <a:avLst/>
          </a:prstGeom>
          <a:noFill/>
          <a:ln/>
        </p:spPr>
        <p:txBody>
          <a:bodyPr wrap="square" lIns="0" tIns="0" rIns="0" bIns="0" rtlCol="0" anchor="t"/>
          <a:lstStyle/>
          <a:p>
            <a:pPr algn="l" indent="0" marL="0">
              <a:lnSpc>
                <a:spcPts val="2550"/>
              </a:lnSpc>
              <a:buNone/>
            </a:pPr>
            <a:r>
              <a:rPr lang="en-US" sz="1600" dirty="0">
                <a:solidFill>
                  <a:srgbClr val="C7CDD6"/>
                </a:solidFill>
                <a:latin typeface="Inter" pitchFamily="34" charset="0"/>
                <a:ea typeface="Inter" pitchFamily="34" charset="-122"/>
                <a:cs typeface="Inter" pitchFamily="34" charset="-120"/>
              </a:rPr>
              <a:t>Handles non-linear data by mapping it to higher dimensions.</a:t>
            </a:r>
            <a:endParaRPr lang="en-US" sz="1600" dirty="0"/>
          </a:p>
        </p:txBody>
      </p:sp>
      <p:pic>
        <p:nvPicPr>
          <p:cNvPr id="12" name="Image 2" descr="preencoded.png">    </p:cNvPr>
          <p:cNvPicPr>
            <a:picLocks noChangeAspect="1"/>
          </p:cNvPicPr>
          <p:nvPr/>
        </p:nvPicPr>
        <p:blipFill>
          <a:blip r:embed="rId3"/>
          <a:stretch>
            <a:fillRect/>
          </a:stretch>
        </p:blipFill>
        <p:spPr>
          <a:xfrm>
            <a:off x="9514642" y="5237678"/>
            <a:ext cx="4398883" cy="819269"/>
          </a:xfrm>
          <a:prstGeom prst="rect">
            <a:avLst/>
          </a:prstGeom>
        </p:spPr>
      </p:pic>
      <p:sp>
        <p:nvSpPr>
          <p:cNvPr id="13" name="Text 8"/>
          <p:cNvSpPr/>
          <p:nvPr/>
        </p:nvSpPr>
        <p:spPr>
          <a:xfrm>
            <a:off x="9719429" y="6364129"/>
            <a:ext cx="2560320" cy="319921"/>
          </a:xfrm>
          <a:prstGeom prst="rect">
            <a:avLst/>
          </a:prstGeom>
          <a:noFill/>
          <a:ln/>
        </p:spPr>
        <p:txBody>
          <a:bodyPr wrap="none" lIns="0" tIns="0" rIns="0" bIns="0" rtlCol="0" anchor="t"/>
          <a:lstStyle/>
          <a:p>
            <a:pPr algn="l" indent="0" marL="0">
              <a:lnSpc>
                <a:spcPts val="2500"/>
              </a:lnSpc>
              <a:buNone/>
            </a:pPr>
            <a:r>
              <a:rPr lang="en-US" sz="2000" dirty="0">
                <a:solidFill>
                  <a:srgbClr val="C7CDD6"/>
                </a:solidFill>
                <a:latin typeface="Instrument Sans Medium" pitchFamily="34" charset="0"/>
                <a:ea typeface="Instrument Sans Medium" pitchFamily="34" charset="-122"/>
                <a:cs typeface="Instrument Sans Medium" pitchFamily="34" charset="-120"/>
              </a:rPr>
              <a:t>High Accuracy</a:t>
            </a:r>
            <a:endParaRPr lang="en-US" sz="2000" dirty="0"/>
          </a:p>
        </p:txBody>
      </p:sp>
      <p:sp>
        <p:nvSpPr>
          <p:cNvPr id="14" name="Text 9"/>
          <p:cNvSpPr/>
          <p:nvPr/>
        </p:nvSpPr>
        <p:spPr>
          <a:xfrm>
            <a:off x="9719429" y="6806922"/>
            <a:ext cx="3989308" cy="655320"/>
          </a:xfrm>
          <a:prstGeom prst="rect">
            <a:avLst/>
          </a:prstGeom>
          <a:noFill/>
          <a:ln/>
        </p:spPr>
        <p:txBody>
          <a:bodyPr wrap="square" lIns="0" tIns="0" rIns="0" bIns="0" rtlCol="0" anchor="t"/>
          <a:lstStyle/>
          <a:p>
            <a:pPr algn="l" indent="0" marL="0">
              <a:lnSpc>
                <a:spcPts val="2550"/>
              </a:lnSpc>
              <a:buNone/>
            </a:pPr>
            <a:r>
              <a:rPr lang="en-US" sz="1600" dirty="0">
                <a:solidFill>
                  <a:srgbClr val="C7CDD6"/>
                </a:solidFill>
                <a:latin typeface="Inter" pitchFamily="34" charset="0"/>
                <a:ea typeface="Inter" pitchFamily="34" charset="-122"/>
                <a:cs typeface="Inter" pitchFamily="34" charset="-120"/>
              </a:rPr>
              <a:t>Effective in high-dimensional spaces with good generalization.</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52463" y="512683"/>
            <a:ext cx="11232713" cy="582573"/>
          </a:xfrm>
          <a:prstGeom prst="rect">
            <a:avLst/>
          </a:prstGeom>
          <a:noFill/>
          <a:ln/>
        </p:spPr>
        <p:txBody>
          <a:bodyPr wrap="none" lIns="0" tIns="0" rIns="0" bIns="0" rtlCol="0" anchor="t"/>
          <a:lstStyle/>
          <a:p>
            <a:pPr indent="0" marL="0">
              <a:lnSpc>
                <a:spcPts val="4550"/>
              </a:lnSpc>
              <a:buNone/>
            </a:pPr>
            <a:r>
              <a:rPr lang="en-US" sz="3650" dirty="0">
                <a:solidFill>
                  <a:srgbClr val="EFD5FA"/>
                </a:solidFill>
                <a:latin typeface="Instrument Sans Medium" pitchFamily="34" charset="0"/>
                <a:ea typeface="Instrument Sans Medium" pitchFamily="34" charset="-122"/>
                <a:cs typeface="Instrument Sans Medium" pitchFamily="34" charset="-120"/>
              </a:rPr>
              <a:t>Decision Trees: Making Decisions Based on Features</a:t>
            </a:r>
            <a:endParaRPr lang="en-US" sz="3650" dirty="0"/>
          </a:p>
        </p:txBody>
      </p:sp>
      <p:sp>
        <p:nvSpPr>
          <p:cNvPr id="3" name="Text 1"/>
          <p:cNvSpPr/>
          <p:nvPr/>
        </p:nvSpPr>
        <p:spPr>
          <a:xfrm>
            <a:off x="652463" y="1468041"/>
            <a:ext cx="13325475" cy="894755"/>
          </a:xfrm>
          <a:prstGeom prst="rect">
            <a:avLst/>
          </a:prstGeom>
          <a:noFill/>
          <a:ln/>
        </p:spPr>
        <p:txBody>
          <a:bodyPr wrap="square" lIns="0" tIns="0" rIns="0" bIns="0" rtlCol="0" anchor="t"/>
          <a:lstStyle/>
          <a:p>
            <a:pPr indent="0" marL="0">
              <a:lnSpc>
                <a:spcPts val="2300"/>
              </a:lnSpc>
              <a:buNone/>
            </a:pPr>
            <a:r>
              <a:rPr lang="en-US" sz="1450" dirty="0">
                <a:solidFill>
                  <a:srgbClr val="C7CDD6"/>
                </a:solidFill>
                <a:latin typeface="Inter" pitchFamily="34" charset="0"/>
                <a:ea typeface="Inter" pitchFamily="34" charset="-122"/>
                <a:cs typeface="Inter" pitchFamily="34" charset="-120"/>
              </a:rPr>
              <a:t>Decision Trees are intuitive algorithms that use a tree-like structure to make decisions based on features. Each internal node represents a test on an attribute, each branch represents the outcome of the test, and each leaf node represents a class label or a predicted value. Decision Trees recursively partition the data based on the most significant features.</a:t>
            </a:r>
            <a:endParaRPr lang="en-US" sz="1450" dirty="0"/>
          </a:p>
        </p:txBody>
      </p:sp>
      <p:sp>
        <p:nvSpPr>
          <p:cNvPr id="4" name="Text 2"/>
          <p:cNvSpPr/>
          <p:nvPr/>
        </p:nvSpPr>
        <p:spPr>
          <a:xfrm>
            <a:off x="652463" y="2572464"/>
            <a:ext cx="13325475" cy="596503"/>
          </a:xfrm>
          <a:prstGeom prst="rect">
            <a:avLst/>
          </a:prstGeom>
          <a:noFill/>
          <a:ln/>
        </p:spPr>
        <p:txBody>
          <a:bodyPr wrap="square" lIns="0" tIns="0" rIns="0" bIns="0" rtlCol="0" anchor="t"/>
          <a:lstStyle/>
          <a:p>
            <a:pPr indent="0" marL="0">
              <a:lnSpc>
                <a:spcPts val="2300"/>
              </a:lnSpc>
              <a:buNone/>
            </a:pPr>
            <a:r>
              <a:rPr lang="en-US" sz="1450" dirty="0">
                <a:solidFill>
                  <a:srgbClr val="C7CDD6"/>
                </a:solidFill>
                <a:latin typeface="Inter" pitchFamily="34" charset="0"/>
                <a:ea typeface="Inter" pitchFamily="34" charset="-122"/>
                <a:cs typeface="Inter" pitchFamily="34" charset="-120"/>
              </a:rPr>
              <a:t>The algorithm selects the best attribute to split the data by maximizing information gain or minimizing impurity measures like Gini impurity or entropy. Decision Trees are easy to understand and interpret, making them useful for both classification and regression tasks.</a:t>
            </a:r>
            <a:endParaRPr lang="en-US" sz="1450" dirty="0"/>
          </a:p>
        </p:txBody>
      </p:sp>
      <p:sp>
        <p:nvSpPr>
          <p:cNvPr id="5" name="Text 3"/>
          <p:cNvSpPr/>
          <p:nvPr/>
        </p:nvSpPr>
        <p:spPr>
          <a:xfrm>
            <a:off x="652463" y="3378637"/>
            <a:ext cx="13325475" cy="298252"/>
          </a:xfrm>
          <a:prstGeom prst="rect">
            <a:avLst/>
          </a:prstGeom>
          <a:noFill/>
          <a:ln/>
        </p:spPr>
        <p:txBody>
          <a:bodyPr wrap="none" lIns="0" tIns="0" rIns="0" bIns="0" rtlCol="0" anchor="t"/>
          <a:lstStyle/>
          <a:p>
            <a:pPr indent="0" marL="0">
              <a:lnSpc>
                <a:spcPts val="2300"/>
              </a:lnSpc>
              <a:buNone/>
            </a:pPr>
            <a:r>
              <a:rPr lang="en-US" sz="1450" dirty="0">
                <a:solidFill>
                  <a:srgbClr val="C7CDD6"/>
                </a:solidFill>
                <a:latin typeface="Inter" pitchFamily="34" charset="0"/>
                <a:ea typeface="Inter" pitchFamily="34" charset="-122"/>
                <a:cs typeface="Inter" pitchFamily="34" charset="-120"/>
              </a:rPr>
              <a:t>However, they are prone to overfitting, especially with complex trees.</a:t>
            </a:r>
            <a:endParaRPr lang="en-US" sz="1450" dirty="0"/>
          </a:p>
        </p:txBody>
      </p:sp>
      <p:sp>
        <p:nvSpPr>
          <p:cNvPr id="6" name="Text 4"/>
          <p:cNvSpPr/>
          <p:nvPr/>
        </p:nvSpPr>
        <p:spPr>
          <a:xfrm>
            <a:off x="2644497" y="5657731"/>
            <a:ext cx="2381131" cy="291227"/>
          </a:xfrm>
          <a:prstGeom prst="rect">
            <a:avLst/>
          </a:prstGeom>
          <a:noFill/>
          <a:ln/>
        </p:spPr>
        <p:txBody>
          <a:bodyPr wrap="none" lIns="0" tIns="0" rIns="0" bIns="0" rtlCol="0" anchor="t"/>
          <a:lstStyle/>
          <a:p>
            <a:pPr algn="r" indent="0" marL="0">
              <a:lnSpc>
                <a:spcPts val="2250"/>
              </a:lnSpc>
              <a:buNone/>
            </a:pPr>
            <a:r>
              <a:rPr lang="en-US" sz="1800" dirty="0">
                <a:solidFill>
                  <a:srgbClr val="C7CDD6"/>
                </a:solidFill>
                <a:latin typeface="Instrument Sans Medium" pitchFamily="34" charset="0"/>
                <a:ea typeface="Instrument Sans Medium" pitchFamily="34" charset="-122"/>
                <a:cs typeface="Instrument Sans Medium" pitchFamily="34" charset="-120"/>
              </a:rPr>
              <a:t>Recursive Partitioning</a:t>
            </a:r>
            <a:endParaRPr lang="en-US" sz="1800" dirty="0"/>
          </a:p>
        </p:txBody>
      </p:sp>
      <p:pic>
        <p:nvPicPr>
          <p:cNvPr id="7" name="Image 0" descr="preencoded.png">    </p:cNvPr>
          <p:cNvPicPr>
            <a:picLocks noChangeAspect="1"/>
          </p:cNvPicPr>
          <p:nvPr/>
        </p:nvPicPr>
        <p:blipFill>
          <a:blip r:embed="rId1"/>
          <a:stretch>
            <a:fillRect/>
          </a:stretch>
        </p:blipFill>
        <p:spPr>
          <a:xfrm>
            <a:off x="5398413" y="3886557"/>
            <a:ext cx="3833574" cy="3833574"/>
          </a:xfrm>
          <a:prstGeom prst="rect">
            <a:avLst/>
          </a:prstGeom>
        </p:spPr>
      </p:pic>
      <p:sp>
        <p:nvSpPr>
          <p:cNvPr id="8" name="Text 5"/>
          <p:cNvSpPr/>
          <p:nvPr/>
        </p:nvSpPr>
        <p:spPr>
          <a:xfrm>
            <a:off x="5948005" y="5386149"/>
            <a:ext cx="90726" cy="372785"/>
          </a:xfrm>
          <a:prstGeom prst="rect">
            <a:avLst/>
          </a:prstGeom>
          <a:noFill/>
          <a:ln/>
        </p:spPr>
        <p:txBody>
          <a:bodyPr wrap="none" lIns="0" tIns="0" rIns="0" bIns="0" rtlCol="0" anchor="t"/>
          <a:lstStyle/>
          <a:p>
            <a:pPr indent="0" marL="0">
              <a:lnSpc>
                <a:spcPts val="2900"/>
              </a:lnSpc>
              <a:buNone/>
            </a:pPr>
            <a:r>
              <a:rPr lang="en-US" sz="1800" dirty="0">
                <a:solidFill>
                  <a:srgbClr val="C7CDD6"/>
                </a:solidFill>
                <a:latin typeface="Instrument Sans Medium" pitchFamily="34" charset="0"/>
                <a:ea typeface="Instrument Sans Medium" pitchFamily="34" charset="-122"/>
                <a:cs typeface="Instrument Sans Medium" pitchFamily="34" charset="-120"/>
              </a:rPr>
              <a:t>1</a:t>
            </a:r>
            <a:endParaRPr lang="en-US" sz="1800" dirty="0"/>
          </a:p>
        </p:txBody>
      </p:sp>
      <p:sp>
        <p:nvSpPr>
          <p:cNvPr id="9" name="Text 6"/>
          <p:cNvSpPr/>
          <p:nvPr/>
        </p:nvSpPr>
        <p:spPr>
          <a:xfrm>
            <a:off x="9511546" y="4629388"/>
            <a:ext cx="2330529" cy="291227"/>
          </a:xfrm>
          <a:prstGeom prst="rect">
            <a:avLst/>
          </a:prstGeom>
          <a:noFill/>
          <a:ln/>
        </p:spPr>
        <p:txBody>
          <a:bodyPr wrap="none" lIns="0" tIns="0" rIns="0" bIns="0" rtlCol="0" anchor="t"/>
          <a:lstStyle/>
          <a:p>
            <a:pPr algn="l" indent="0" marL="0">
              <a:lnSpc>
                <a:spcPts val="2250"/>
              </a:lnSpc>
              <a:buNone/>
            </a:pPr>
            <a:r>
              <a:rPr lang="en-US" sz="1800" dirty="0">
                <a:solidFill>
                  <a:srgbClr val="C7CDD6"/>
                </a:solidFill>
                <a:latin typeface="Instrument Sans Medium" pitchFamily="34" charset="0"/>
                <a:ea typeface="Instrument Sans Medium" pitchFamily="34" charset="-122"/>
                <a:cs typeface="Instrument Sans Medium" pitchFamily="34" charset="-120"/>
              </a:rPr>
              <a:t>Information Gain</a:t>
            </a:r>
            <a:endParaRPr lang="en-US" sz="1800" dirty="0"/>
          </a:p>
        </p:txBody>
      </p:sp>
      <p:pic>
        <p:nvPicPr>
          <p:cNvPr id="10" name="Image 1" descr="preencoded.png">    </p:cNvPr>
          <p:cNvPicPr>
            <a:picLocks noChangeAspect="1"/>
          </p:cNvPicPr>
          <p:nvPr/>
        </p:nvPicPr>
        <p:blipFill>
          <a:blip r:embed="rId2"/>
          <a:stretch>
            <a:fillRect/>
          </a:stretch>
        </p:blipFill>
        <p:spPr>
          <a:xfrm>
            <a:off x="5398413" y="3886557"/>
            <a:ext cx="3833574" cy="3833574"/>
          </a:xfrm>
          <a:prstGeom prst="rect">
            <a:avLst/>
          </a:prstGeom>
        </p:spPr>
      </p:pic>
      <p:sp>
        <p:nvSpPr>
          <p:cNvPr id="11" name="Text 7"/>
          <p:cNvSpPr/>
          <p:nvPr/>
        </p:nvSpPr>
        <p:spPr>
          <a:xfrm>
            <a:off x="8111490" y="4587478"/>
            <a:ext cx="128468" cy="372785"/>
          </a:xfrm>
          <a:prstGeom prst="rect">
            <a:avLst/>
          </a:prstGeom>
          <a:noFill/>
          <a:ln/>
        </p:spPr>
        <p:txBody>
          <a:bodyPr wrap="none" lIns="0" tIns="0" rIns="0" bIns="0" rtlCol="0" anchor="t"/>
          <a:lstStyle/>
          <a:p>
            <a:pPr indent="0" marL="0">
              <a:lnSpc>
                <a:spcPts val="2900"/>
              </a:lnSpc>
              <a:buNone/>
            </a:pPr>
            <a:r>
              <a:rPr lang="en-US" sz="1800" dirty="0">
                <a:solidFill>
                  <a:srgbClr val="C7CDD6"/>
                </a:solidFill>
                <a:latin typeface="Instrument Sans Medium" pitchFamily="34" charset="0"/>
                <a:ea typeface="Instrument Sans Medium" pitchFamily="34" charset="-122"/>
                <a:cs typeface="Instrument Sans Medium" pitchFamily="34" charset="-120"/>
              </a:rPr>
              <a:t>2</a:t>
            </a:r>
            <a:endParaRPr lang="en-US" sz="1800" dirty="0"/>
          </a:p>
        </p:txBody>
      </p:sp>
      <p:sp>
        <p:nvSpPr>
          <p:cNvPr id="12" name="Text 8"/>
          <p:cNvSpPr/>
          <p:nvPr/>
        </p:nvSpPr>
        <p:spPr>
          <a:xfrm>
            <a:off x="9511546" y="6685955"/>
            <a:ext cx="2330529" cy="291227"/>
          </a:xfrm>
          <a:prstGeom prst="rect">
            <a:avLst/>
          </a:prstGeom>
          <a:noFill/>
          <a:ln/>
        </p:spPr>
        <p:txBody>
          <a:bodyPr wrap="none" lIns="0" tIns="0" rIns="0" bIns="0" rtlCol="0" anchor="t"/>
          <a:lstStyle/>
          <a:p>
            <a:pPr algn="l" indent="0" marL="0">
              <a:lnSpc>
                <a:spcPts val="2250"/>
              </a:lnSpc>
              <a:buNone/>
            </a:pPr>
            <a:r>
              <a:rPr lang="en-US" sz="1800" dirty="0">
                <a:solidFill>
                  <a:srgbClr val="C7CDD6"/>
                </a:solidFill>
                <a:latin typeface="Instrument Sans Medium" pitchFamily="34" charset="0"/>
                <a:ea typeface="Instrument Sans Medium" pitchFamily="34" charset="-122"/>
                <a:cs typeface="Instrument Sans Medium" pitchFamily="34" charset="-120"/>
              </a:rPr>
              <a:t>Easy Interpretation</a:t>
            </a:r>
            <a:endParaRPr lang="en-US" sz="1800" dirty="0"/>
          </a:p>
        </p:txBody>
      </p:sp>
      <p:pic>
        <p:nvPicPr>
          <p:cNvPr id="13" name="Image 2" descr="preencoded.png">    </p:cNvPr>
          <p:cNvPicPr>
            <a:picLocks noChangeAspect="1"/>
          </p:cNvPicPr>
          <p:nvPr/>
        </p:nvPicPr>
        <p:blipFill>
          <a:blip r:embed="rId3"/>
          <a:stretch>
            <a:fillRect/>
          </a:stretch>
        </p:blipFill>
        <p:spPr>
          <a:xfrm>
            <a:off x="5398413" y="3886557"/>
            <a:ext cx="3833574" cy="3833574"/>
          </a:xfrm>
          <a:prstGeom prst="rect">
            <a:avLst/>
          </a:prstGeom>
        </p:spPr>
      </p:pic>
      <p:sp>
        <p:nvSpPr>
          <p:cNvPr id="14" name="Text 9"/>
          <p:cNvSpPr/>
          <p:nvPr/>
        </p:nvSpPr>
        <p:spPr>
          <a:xfrm>
            <a:off x="7708940" y="6876812"/>
            <a:ext cx="134541" cy="372785"/>
          </a:xfrm>
          <a:prstGeom prst="rect">
            <a:avLst/>
          </a:prstGeom>
          <a:noFill/>
          <a:ln/>
        </p:spPr>
        <p:txBody>
          <a:bodyPr wrap="none" lIns="0" tIns="0" rIns="0" bIns="0" rtlCol="0" anchor="t"/>
          <a:lstStyle/>
          <a:p>
            <a:pPr indent="0" marL="0">
              <a:lnSpc>
                <a:spcPts val="2900"/>
              </a:lnSpc>
              <a:buNone/>
            </a:pPr>
            <a:r>
              <a:rPr lang="en-US" sz="1800" dirty="0">
                <a:solidFill>
                  <a:srgbClr val="C7CDD6"/>
                </a:solidFill>
                <a:latin typeface="Instrument Sans Medium" pitchFamily="34" charset="0"/>
                <a:ea typeface="Instrument Sans Medium" pitchFamily="34" charset="-122"/>
                <a:cs typeface="Instrument Sans Medium" pitchFamily="34" charset="-120"/>
              </a:rPr>
              <a:t>3</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00363"/>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Random Forest: Ensemble Learning for Improved Accuracy</a:t>
            </a:r>
            <a:endParaRPr lang="en-US" sz="4450" dirty="0"/>
          </a:p>
        </p:txBody>
      </p:sp>
      <p:sp>
        <p:nvSpPr>
          <p:cNvPr id="3" name="Text 1"/>
          <p:cNvSpPr/>
          <p:nvPr/>
        </p:nvSpPr>
        <p:spPr>
          <a:xfrm>
            <a:off x="793790" y="2871549"/>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C7CDD6"/>
                </a:solidFill>
                <a:latin typeface="Inter" pitchFamily="34" charset="0"/>
                <a:ea typeface="Inter" pitchFamily="34" charset="-122"/>
                <a:cs typeface="Inter" pitchFamily="34" charset="-120"/>
              </a:rPr>
              <a:t>Random Forest is an ensemble learning algorithm that combines multiple decision trees to make more accurate predictions. It operates by constructing a multitude of decision trees at training time and outputting the class that is the mode of the classes (classification) or mean prediction (regression) of the individual trees.</a:t>
            </a:r>
            <a:endParaRPr lang="en-US" sz="1750" dirty="0"/>
          </a:p>
        </p:txBody>
      </p:sp>
      <p:sp>
        <p:nvSpPr>
          <p:cNvPr id="4" name="Text 2"/>
          <p:cNvSpPr/>
          <p:nvPr/>
        </p:nvSpPr>
        <p:spPr>
          <a:xfrm>
            <a:off x="793790" y="4215408"/>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C7CDD6"/>
                </a:solidFill>
                <a:latin typeface="Inter" pitchFamily="34" charset="0"/>
                <a:ea typeface="Inter" pitchFamily="34" charset="-122"/>
                <a:cs typeface="Inter" pitchFamily="34" charset="-120"/>
              </a:rPr>
              <a:t>Random Forest reduces the risk of overfitting and improves the generalization performance by averaging the predictions of multiple trees. Each tree is trained on a random subset of the data and a random subset of the features, introducing diversity among the trees. Random Forests are often used in complex, high-dimensional datasets.</a:t>
            </a:r>
            <a:endParaRPr lang="en-US" sz="1750" dirty="0"/>
          </a:p>
        </p:txBody>
      </p:sp>
      <p:sp>
        <p:nvSpPr>
          <p:cNvPr id="5" name="Shape 3"/>
          <p:cNvSpPr/>
          <p:nvPr/>
        </p:nvSpPr>
        <p:spPr>
          <a:xfrm>
            <a:off x="793790" y="5559266"/>
            <a:ext cx="4196358" cy="1669852"/>
          </a:xfrm>
          <a:prstGeom prst="roundRect">
            <a:avLst>
              <a:gd name="adj" fmla="val 2038"/>
            </a:avLst>
          </a:prstGeom>
          <a:solidFill>
            <a:srgbClr val="434348"/>
          </a:solidFill>
          <a:ln/>
        </p:spPr>
      </p:sp>
      <p:sp>
        <p:nvSpPr>
          <p:cNvPr id="6" name="Text 4"/>
          <p:cNvSpPr/>
          <p:nvPr/>
        </p:nvSpPr>
        <p:spPr>
          <a:xfrm>
            <a:off x="1020604" y="578608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Ensemble Learning</a:t>
            </a:r>
            <a:endParaRPr lang="en-US" sz="2200" dirty="0"/>
          </a:p>
        </p:txBody>
      </p:sp>
      <p:sp>
        <p:nvSpPr>
          <p:cNvPr id="7" name="Text 5"/>
          <p:cNvSpPr/>
          <p:nvPr/>
        </p:nvSpPr>
        <p:spPr>
          <a:xfrm>
            <a:off x="1020604" y="6276499"/>
            <a:ext cx="3742730" cy="725805"/>
          </a:xfrm>
          <a:prstGeom prst="rect">
            <a:avLst/>
          </a:prstGeom>
          <a:noFill/>
          <a:ln/>
        </p:spPr>
        <p:txBody>
          <a:bodyPr wrap="square" lIns="0" tIns="0" rIns="0" bIns="0" rtlCol="0" anchor="t"/>
          <a:lstStyle/>
          <a:p>
            <a:pPr indent="0" marL="0">
              <a:lnSpc>
                <a:spcPts val="2850"/>
              </a:lnSpc>
              <a:buNone/>
            </a:pPr>
            <a:r>
              <a:rPr lang="en-US" sz="1750" dirty="0">
                <a:solidFill>
                  <a:srgbClr val="C7CDD6"/>
                </a:solidFill>
                <a:latin typeface="Inter" pitchFamily="34" charset="0"/>
                <a:ea typeface="Inter" pitchFamily="34" charset="-122"/>
                <a:cs typeface="Inter" pitchFamily="34" charset="-120"/>
              </a:rPr>
              <a:t>Combines multiple decision trees for improved accuracy.</a:t>
            </a:r>
            <a:endParaRPr lang="en-US" sz="1750" dirty="0"/>
          </a:p>
        </p:txBody>
      </p:sp>
      <p:sp>
        <p:nvSpPr>
          <p:cNvPr id="8" name="Shape 6"/>
          <p:cNvSpPr/>
          <p:nvPr/>
        </p:nvSpPr>
        <p:spPr>
          <a:xfrm>
            <a:off x="5216962" y="5559266"/>
            <a:ext cx="4196358" cy="1669852"/>
          </a:xfrm>
          <a:prstGeom prst="roundRect">
            <a:avLst>
              <a:gd name="adj" fmla="val 2038"/>
            </a:avLst>
          </a:prstGeom>
          <a:solidFill>
            <a:srgbClr val="434348"/>
          </a:solidFill>
          <a:ln/>
        </p:spPr>
      </p:sp>
      <p:sp>
        <p:nvSpPr>
          <p:cNvPr id="9" name="Text 7"/>
          <p:cNvSpPr/>
          <p:nvPr/>
        </p:nvSpPr>
        <p:spPr>
          <a:xfrm>
            <a:off x="5443776" y="578608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Reduces Overfitting</a:t>
            </a:r>
            <a:endParaRPr lang="en-US" sz="2200" dirty="0"/>
          </a:p>
        </p:txBody>
      </p:sp>
      <p:sp>
        <p:nvSpPr>
          <p:cNvPr id="10" name="Text 8"/>
          <p:cNvSpPr/>
          <p:nvPr/>
        </p:nvSpPr>
        <p:spPr>
          <a:xfrm>
            <a:off x="5443776" y="6276499"/>
            <a:ext cx="3742730" cy="725805"/>
          </a:xfrm>
          <a:prstGeom prst="rect">
            <a:avLst/>
          </a:prstGeom>
          <a:noFill/>
          <a:ln/>
        </p:spPr>
        <p:txBody>
          <a:bodyPr wrap="square" lIns="0" tIns="0" rIns="0" bIns="0" rtlCol="0" anchor="t"/>
          <a:lstStyle/>
          <a:p>
            <a:pPr indent="0" marL="0">
              <a:lnSpc>
                <a:spcPts val="2850"/>
              </a:lnSpc>
              <a:buNone/>
            </a:pPr>
            <a:r>
              <a:rPr lang="en-US" sz="1750" dirty="0">
                <a:solidFill>
                  <a:srgbClr val="C7CDD6"/>
                </a:solidFill>
                <a:latin typeface="Inter" pitchFamily="34" charset="0"/>
                <a:ea typeface="Inter" pitchFamily="34" charset="-122"/>
                <a:cs typeface="Inter" pitchFamily="34" charset="-120"/>
              </a:rPr>
              <a:t>Averages predictions to avoid overfitting the training data.</a:t>
            </a:r>
            <a:endParaRPr lang="en-US" sz="1750" dirty="0"/>
          </a:p>
        </p:txBody>
      </p:sp>
      <p:sp>
        <p:nvSpPr>
          <p:cNvPr id="11" name="Shape 9"/>
          <p:cNvSpPr/>
          <p:nvPr/>
        </p:nvSpPr>
        <p:spPr>
          <a:xfrm>
            <a:off x="9640133" y="5559266"/>
            <a:ext cx="4196358" cy="1669852"/>
          </a:xfrm>
          <a:prstGeom prst="roundRect">
            <a:avLst>
              <a:gd name="adj" fmla="val 2038"/>
            </a:avLst>
          </a:prstGeom>
          <a:solidFill>
            <a:srgbClr val="434348"/>
          </a:solidFill>
          <a:ln/>
        </p:spPr>
      </p:sp>
      <p:sp>
        <p:nvSpPr>
          <p:cNvPr id="12" name="Text 10"/>
          <p:cNvSpPr/>
          <p:nvPr/>
        </p:nvSpPr>
        <p:spPr>
          <a:xfrm>
            <a:off x="9866948" y="578608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Feature Importance</a:t>
            </a:r>
            <a:endParaRPr lang="en-US" sz="2200" dirty="0"/>
          </a:p>
        </p:txBody>
      </p:sp>
      <p:sp>
        <p:nvSpPr>
          <p:cNvPr id="13" name="Text 11"/>
          <p:cNvSpPr/>
          <p:nvPr/>
        </p:nvSpPr>
        <p:spPr>
          <a:xfrm>
            <a:off x="9866948" y="6276499"/>
            <a:ext cx="3742730" cy="725805"/>
          </a:xfrm>
          <a:prstGeom prst="rect">
            <a:avLst/>
          </a:prstGeom>
          <a:noFill/>
          <a:ln/>
        </p:spPr>
        <p:txBody>
          <a:bodyPr wrap="square" lIns="0" tIns="0" rIns="0" bIns="0" rtlCol="0" anchor="t"/>
          <a:lstStyle/>
          <a:p>
            <a:pPr indent="0" marL="0">
              <a:lnSpc>
                <a:spcPts val="2850"/>
              </a:lnSpc>
              <a:buNone/>
            </a:pPr>
            <a:r>
              <a:rPr lang="en-US" sz="1750" dirty="0">
                <a:solidFill>
                  <a:srgbClr val="C7CDD6"/>
                </a:solidFill>
                <a:latin typeface="Inter" pitchFamily="34" charset="0"/>
                <a:ea typeface="Inter" pitchFamily="34" charset="-122"/>
                <a:cs typeface="Inter" pitchFamily="34" charset="-120"/>
              </a:rPr>
              <a:t>Provides insights into the importance of different features.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04574"/>
          </a:xfrm>
          <a:prstGeom prst="rect">
            <a:avLst/>
          </a:prstGeom>
        </p:spPr>
      </p:pic>
      <p:sp>
        <p:nvSpPr>
          <p:cNvPr id="3" name="Text 0"/>
          <p:cNvSpPr/>
          <p:nvPr/>
        </p:nvSpPr>
        <p:spPr>
          <a:xfrm>
            <a:off x="645200" y="2811542"/>
            <a:ext cx="10818971" cy="576024"/>
          </a:xfrm>
          <a:prstGeom prst="rect">
            <a:avLst/>
          </a:prstGeom>
          <a:noFill/>
          <a:ln/>
        </p:spPr>
        <p:txBody>
          <a:bodyPr wrap="none" lIns="0" tIns="0" rIns="0" bIns="0" rtlCol="0" anchor="t"/>
          <a:lstStyle/>
          <a:p>
            <a:pPr indent="0" marL="0">
              <a:lnSpc>
                <a:spcPts val="4500"/>
              </a:lnSpc>
              <a:buNone/>
            </a:pPr>
            <a:r>
              <a:rPr lang="en-US" sz="3600" dirty="0">
                <a:solidFill>
                  <a:srgbClr val="EFD5FA"/>
                </a:solidFill>
                <a:latin typeface="Instrument Sans Medium" pitchFamily="34" charset="0"/>
                <a:ea typeface="Instrument Sans Medium" pitchFamily="34" charset="-122"/>
                <a:cs typeface="Instrument Sans Medium" pitchFamily="34" charset="-120"/>
              </a:rPr>
              <a:t>Comparing the Algorithms: A High-Level Overview</a:t>
            </a:r>
            <a:endParaRPr lang="en-US" sz="3600" dirty="0"/>
          </a:p>
        </p:txBody>
      </p:sp>
      <p:sp>
        <p:nvSpPr>
          <p:cNvPr id="4" name="Text 1"/>
          <p:cNvSpPr/>
          <p:nvPr/>
        </p:nvSpPr>
        <p:spPr>
          <a:xfrm>
            <a:off x="645200" y="3664029"/>
            <a:ext cx="13340001" cy="1180148"/>
          </a:xfrm>
          <a:prstGeom prst="rect">
            <a:avLst/>
          </a:prstGeom>
          <a:noFill/>
          <a:ln/>
        </p:spPr>
        <p:txBody>
          <a:bodyPr wrap="square" lIns="0" tIns="0" rIns="0" bIns="0" rtlCol="0" anchor="t"/>
          <a:lstStyle/>
          <a:p>
            <a:pPr indent="0" marL="0">
              <a:lnSpc>
                <a:spcPts val="2300"/>
              </a:lnSpc>
              <a:buNone/>
            </a:pPr>
            <a:r>
              <a:rPr lang="en-US" sz="1450" dirty="0">
                <a:solidFill>
                  <a:srgbClr val="C7CDD6"/>
                </a:solidFill>
                <a:latin typeface="Inter" pitchFamily="34" charset="0"/>
                <a:ea typeface="Inter" pitchFamily="34" charset="-122"/>
                <a:cs typeface="Inter" pitchFamily="34" charset="-120"/>
              </a:rPr>
              <a:t>Each of these algorithms has its own strengths and weaknesses. Linear Regression is simple but assumes linearity. Logistic Regression is great for binary outcomes. SVM can handle complex data with kernels. Decision Trees are intuitive but prone to overfitting, which Random Forest mitigates through ensemble learning. The choice of algorithm depends on the specific problem, the nature of the data, and the desired trade-offs between accuracy, interpretability, and computational complexity.</a:t>
            </a:r>
            <a:endParaRPr lang="en-US" sz="1450" dirty="0"/>
          </a:p>
        </p:txBody>
      </p:sp>
      <p:sp>
        <p:nvSpPr>
          <p:cNvPr id="5" name="Shape 2"/>
          <p:cNvSpPr/>
          <p:nvPr/>
        </p:nvSpPr>
        <p:spPr>
          <a:xfrm>
            <a:off x="645200" y="5051584"/>
            <a:ext cx="13340001" cy="2672715"/>
          </a:xfrm>
          <a:prstGeom prst="roundRect">
            <a:avLst>
              <a:gd name="adj" fmla="val 1035"/>
            </a:avLst>
          </a:prstGeom>
          <a:noFill/>
          <a:ln w="7620">
            <a:solidFill>
              <a:srgbClr val="FFFFFF">
                <a:alpha val="24000"/>
              </a:srgbClr>
            </a:solidFill>
            <a:prstDash val="solid"/>
          </a:ln>
        </p:spPr>
      </p:sp>
      <p:sp>
        <p:nvSpPr>
          <p:cNvPr id="6" name="Shape 3"/>
          <p:cNvSpPr/>
          <p:nvPr/>
        </p:nvSpPr>
        <p:spPr>
          <a:xfrm>
            <a:off x="652820" y="5059204"/>
            <a:ext cx="13323332" cy="531495"/>
          </a:xfrm>
          <a:prstGeom prst="rect">
            <a:avLst/>
          </a:prstGeom>
          <a:solidFill>
            <a:srgbClr val="FFFFFF">
              <a:alpha val="4000"/>
            </a:srgbClr>
          </a:solidFill>
          <a:ln/>
        </p:spPr>
      </p:sp>
      <p:sp>
        <p:nvSpPr>
          <p:cNvPr id="7" name="Text 4"/>
          <p:cNvSpPr/>
          <p:nvPr/>
        </p:nvSpPr>
        <p:spPr>
          <a:xfrm>
            <a:off x="838795" y="5177433"/>
            <a:ext cx="4068128" cy="295037"/>
          </a:xfrm>
          <a:prstGeom prst="rect">
            <a:avLst/>
          </a:prstGeom>
          <a:noFill/>
          <a:ln/>
        </p:spPr>
        <p:txBody>
          <a:bodyPr wrap="none" lIns="0" tIns="0" rIns="0" bIns="0" rtlCol="0" anchor="t"/>
          <a:lstStyle/>
          <a:p>
            <a:pPr indent="0" marL="0">
              <a:lnSpc>
                <a:spcPts val="2300"/>
              </a:lnSpc>
              <a:buNone/>
            </a:pPr>
            <a:r>
              <a:rPr lang="en-US" sz="1450" dirty="0">
                <a:solidFill>
                  <a:srgbClr val="C7CDD6"/>
                </a:solidFill>
                <a:latin typeface="Inter" pitchFamily="34" charset="0"/>
                <a:ea typeface="Inter" pitchFamily="34" charset="-122"/>
                <a:cs typeface="Inter" pitchFamily="34" charset="-120"/>
              </a:rPr>
              <a:t>Linear Regression</a:t>
            </a:r>
            <a:endParaRPr lang="en-US" sz="1450" dirty="0"/>
          </a:p>
        </p:txBody>
      </p:sp>
      <p:sp>
        <p:nvSpPr>
          <p:cNvPr id="8" name="Text 5"/>
          <p:cNvSpPr/>
          <p:nvPr/>
        </p:nvSpPr>
        <p:spPr>
          <a:xfrm>
            <a:off x="5283160" y="5177433"/>
            <a:ext cx="4064318" cy="295037"/>
          </a:xfrm>
          <a:prstGeom prst="rect">
            <a:avLst/>
          </a:prstGeom>
          <a:noFill/>
          <a:ln/>
        </p:spPr>
        <p:txBody>
          <a:bodyPr wrap="none" lIns="0" tIns="0" rIns="0" bIns="0" rtlCol="0" anchor="t"/>
          <a:lstStyle/>
          <a:p>
            <a:pPr indent="0" marL="0">
              <a:lnSpc>
                <a:spcPts val="2300"/>
              </a:lnSpc>
              <a:buNone/>
            </a:pPr>
            <a:r>
              <a:rPr lang="en-US" sz="1450" dirty="0">
                <a:solidFill>
                  <a:srgbClr val="C7CDD6"/>
                </a:solidFill>
                <a:latin typeface="Inter" pitchFamily="34" charset="0"/>
                <a:ea typeface="Inter" pitchFamily="34" charset="-122"/>
                <a:cs typeface="Inter" pitchFamily="34" charset="-120"/>
              </a:rPr>
              <a:t>Regression</a:t>
            </a:r>
            <a:endParaRPr lang="en-US" sz="1450" dirty="0"/>
          </a:p>
        </p:txBody>
      </p:sp>
      <p:sp>
        <p:nvSpPr>
          <p:cNvPr id="9" name="Text 6"/>
          <p:cNvSpPr/>
          <p:nvPr/>
        </p:nvSpPr>
        <p:spPr>
          <a:xfrm>
            <a:off x="9723715" y="5177433"/>
            <a:ext cx="4068128" cy="295037"/>
          </a:xfrm>
          <a:prstGeom prst="rect">
            <a:avLst/>
          </a:prstGeom>
          <a:noFill/>
          <a:ln/>
        </p:spPr>
        <p:txBody>
          <a:bodyPr wrap="none" lIns="0" tIns="0" rIns="0" bIns="0" rtlCol="0" anchor="t"/>
          <a:lstStyle/>
          <a:p>
            <a:pPr indent="0" marL="0">
              <a:lnSpc>
                <a:spcPts val="2300"/>
              </a:lnSpc>
              <a:buNone/>
            </a:pPr>
            <a:r>
              <a:rPr lang="en-US" sz="1450" dirty="0">
                <a:solidFill>
                  <a:srgbClr val="C7CDD6"/>
                </a:solidFill>
                <a:latin typeface="Inter" pitchFamily="34" charset="0"/>
                <a:ea typeface="Inter" pitchFamily="34" charset="-122"/>
                <a:cs typeface="Inter" pitchFamily="34" charset="-120"/>
              </a:rPr>
              <a:t>Predict Continuous Values</a:t>
            </a:r>
            <a:endParaRPr lang="en-US" sz="1450" dirty="0"/>
          </a:p>
        </p:txBody>
      </p:sp>
      <p:sp>
        <p:nvSpPr>
          <p:cNvPr id="10" name="Shape 7"/>
          <p:cNvSpPr/>
          <p:nvPr/>
        </p:nvSpPr>
        <p:spPr>
          <a:xfrm>
            <a:off x="652820" y="5590699"/>
            <a:ext cx="13323332" cy="531495"/>
          </a:xfrm>
          <a:prstGeom prst="rect">
            <a:avLst/>
          </a:prstGeom>
          <a:solidFill>
            <a:srgbClr val="000000">
              <a:alpha val="4000"/>
            </a:srgbClr>
          </a:solidFill>
          <a:ln/>
        </p:spPr>
      </p:sp>
      <p:sp>
        <p:nvSpPr>
          <p:cNvPr id="11" name="Text 8"/>
          <p:cNvSpPr/>
          <p:nvPr/>
        </p:nvSpPr>
        <p:spPr>
          <a:xfrm>
            <a:off x="838795" y="5708928"/>
            <a:ext cx="4068128" cy="295037"/>
          </a:xfrm>
          <a:prstGeom prst="rect">
            <a:avLst/>
          </a:prstGeom>
          <a:noFill/>
          <a:ln/>
        </p:spPr>
        <p:txBody>
          <a:bodyPr wrap="none" lIns="0" tIns="0" rIns="0" bIns="0" rtlCol="0" anchor="t"/>
          <a:lstStyle/>
          <a:p>
            <a:pPr indent="0" marL="0">
              <a:lnSpc>
                <a:spcPts val="2300"/>
              </a:lnSpc>
              <a:buNone/>
            </a:pPr>
            <a:r>
              <a:rPr lang="en-US" sz="1450" dirty="0">
                <a:solidFill>
                  <a:srgbClr val="C7CDD6"/>
                </a:solidFill>
                <a:latin typeface="Inter" pitchFamily="34" charset="0"/>
                <a:ea typeface="Inter" pitchFamily="34" charset="-122"/>
                <a:cs typeface="Inter" pitchFamily="34" charset="-120"/>
              </a:rPr>
              <a:t>Logistic Regression</a:t>
            </a:r>
            <a:endParaRPr lang="en-US" sz="1450" dirty="0"/>
          </a:p>
        </p:txBody>
      </p:sp>
      <p:sp>
        <p:nvSpPr>
          <p:cNvPr id="12" name="Text 9"/>
          <p:cNvSpPr/>
          <p:nvPr/>
        </p:nvSpPr>
        <p:spPr>
          <a:xfrm>
            <a:off x="5283160" y="5708928"/>
            <a:ext cx="4064318" cy="295037"/>
          </a:xfrm>
          <a:prstGeom prst="rect">
            <a:avLst/>
          </a:prstGeom>
          <a:noFill/>
          <a:ln/>
        </p:spPr>
        <p:txBody>
          <a:bodyPr wrap="none" lIns="0" tIns="0" rIns="0" bIns="0" rtlCol="0" anchor="t"/>
          <a:lstStyle/>
          <a:p>
            <a:pPr indent="0" marL="0">
              <a:lnSpc>
                <a:spcPts val="2300"/>
              </a:lnSpc>
              <a:buNone/>
            </a:pPr>
            <a:r>
              <a:rPr lang="en-US" sz="1450" dirty="0">
                <a:solidFill>
                  <a:srgbClr val="C7CDD6"/>
                </a:solidFill>
                <a:latin typeface="Inter" pitchFamily="34" charset="0"/>
                <a:ea typeface="Inter" pitchFamily="34" charset="-122"/>
                <a:cs typeface="Inter" pitchFamily="34" charset="-120"/>
              </a:rPr>
              <a:t>Classification</a:t>
            </a:r>
            <a:endParaRPr lang="en-US" sz="1450" dirty="0"/>
          </a:p>
        </p:txBody>
      </p:sp>
      <p:sp>
        <p:nvSpPr>
          <p:cNvPr id="13" name="Text 10"/>
          <p:cNvSpPr/>
          <p:nvPr/>
        </p:nvSpPr>
        <p:spPr>
          <a:xfrm>
            <a:off x="9723715" y="5708928"/>
            <a:ext cx="4068128" cy="295037"/>
          </a:xfrm>
          <a:prstGeom prst="rect">
            <a:avLst/>
          </a:prstGeom>
          <a:noFill/>
          <a:ln/>
        </p:spPr>
        <p:txBody>
          <a:bodyPr wrap="none" lIns="0" tIns="0" rIns="0" bIns="0" rtlCol="0" anchor="t"/>
          <a:lstStyle/>
          <a:p>
            <a:pPr indent="0" marL="0">
              <a:lnSpc>
                <a:spcPts val="2300"/>
              </a:lnSpc>
              <a:buNone/>
            </a:pPr>
            <a:r>
              <a:rPr lang="en-US" sz="1450" dirty="0">
                <a:solidFill>
                  <a:srgbClr val="C7CDD6"/>
                </a:solidFill>
                <a:latin typeface="Inter" pitchFamily="34" charset="0"/>
                <a:ea typeface="Inter" pitchFamily="34" charset="-122"/>
                <a:cs typeface="Inter" pitchFamily="34" charset="-120"/>
              </a:rPr>
              <a:t>Binary Outcomes</a:t>
            </a:r>
            <a:endParaRPr lang="en-US" sz="1450" dirty="0"/>
          </a:p>
        </p:txBody>
      </p:sp>
      <p:sp>
        <p:nvSpPr>
          <p:cNvPr id="14" name="Shape 11"/>
          <p:cNvSpPr/>
          <p:nvPr/>
        </p:nvSpPr>
        <p:spPr>
          <a:xfrm>
            <a:off x="652820" y="6122194"/>
            <a:ext cx="13323332" cy="531495"/>
          </a:xfrm>
          <a:prstGeom prst="rect">
            <a:avLst/>
          </a:prstGeom>
          <a:solidFill>
            <a:srgbClr val="FFFFFF">
              <a:alpha val="4000"/>
            </a:srgbClr>
          </a:solidFill>
          <a:ln/>
        </p:spPr>
      </p:sp>
      <p:sp>
        <p:nvSpPr>
          <p:cNvPr id="15" name="Text 12"/>
          <p:cNvSpPr/>
          <p:nvPr/>
        </p:nvSpPr>
        <p:spPr>
          <a:xfrm>
            <a:off x="838795" y="6240423"/>
            <a:ext cx="4068128" cy="295037"/>
          </a:xfrm>
          <a:prstGeom prst="rect">
            <a:avLst/>
          </a:prstGeom>
          <a:noFill/>
          <a:ln/>
        </p:spPr>
        <p:txBody>
          <a:bodyPr wrap="none" lIns="0" tIns="0" rIns="0" bIns="0" rtlCol="0" anchor="t"/>
          <a:lstStyle/>
          <a:p>
            <a:pPr indent="0" marL="0">
              <a:lnSpc>
                <a:spcPts val="2300"/>
              </a:lnSpc>
              <a:buNone/>
            </a:pPr>
            <a:r>
              <a:rPr lang="en-US" sz="1450" dirty="0">
                <a:solidFill>
                  <a:srgbClr val="C7CDD6"/>
                </a:solidFill>
                <a:latin typeface="Inter" pitchFamily="34" charset="0"/>
                <a:ea typeface="Inter" pitchFamily="34" charset="-122"/>
                <a:cs typeface="Inter" pitchFamily="34" charset="-120"/>
              </a:rPr>
              <a:t>SVM</a:t>
            </a:r>
            <a:endParaRPr lang="en-US" sz="1450" dirty="0"/>
          </a:p>
        </p:txBody>
      </p:sp>
      <p:sp>
        <p:nvSpPr>
          <p:cNvPr id="16" name="Text 13"/>
          <p:cNvSpPr/>
          <p:nvPr/>
        </p:nvSpPr>
        <p:spPr>
          <a:xfrm>
            <a:off x="5283160" y="6240423"/>
            <a:ext cx="4064318" cy="295037"/>
          </a:xfrm>
          <a:prstGeom prst="rect">
            <a:avLst/>
          </a:prstGeom>
          <a:noFill/>
          <a:ln/>
        </p:spPr>
        <p:txBody>
          <a:bodyPr wrap="none" lIns="0" tIns="0" rIns="0" bIns="0" rtlCol="0" anchor="t"/>
          <a:lstStyle/>
          <a:p>
            <a:pPr indent="0" marL="0">
              <a:lnSpc>
                <a:spcPts val="2300"/>
              </a:lnSpc>
              <a:buNone/>
            </a:pPr>
            <a:r>
              <a:rPr lang="en-US" sz="1450" dirty="0">
                <a:solidFill>
                  <a:srgbClr val="C7CDD6"/>
                </a:solidFill>
                <a:latin typeface="Inter" pitchFamily="34" charset="0"/>
                <a:ea typeface="Inter" pitchFamily="34" charset="-122"/>
                <a:cs typeface="Inter" pitchFamily="34" charset="-120"/>
              </a:rPr>
              <a:t>Classification/Regression</a:t>
            </a:r>
            <a:endParaRPr lang="en-US" sz="1450" dirty="0"/>
          </a:p>
        </p:txBody>
      </p:sp>
      <p:sp>
        <p:nvSpPr>
          <p:cNvPr id="17" name="Text 14"/>
          <p:cNvSpPr/>
          <p:nvPr/>
        </p:nvSpPr>
        <p:spPr>
          <a:xfrm>
            <a:off x="9723715" y="6240423"/>
            <a:ext cx="4068128" cy="295037"/>
          </a:xfrm>
          <a:prstGeom prst="rect">
            <a:avLst/>
          </a:prstGeom>
          <a:noFill/>
          <a:ln/>
        </p:spPr>
        <p:txBody>
          <a:bodyPr wrap="none" lIns="0" tIns="0" rIns="0" bIns="0" rtlCol="0" anchor="t"/>
          <a:lstStyle/>
          <a:p>
            <a:pPr indent="0" marL="0">
              <a:lnSpc>
                <a:spcPts val="2300"/>
              </a:lnSpc>
              <a:buNone/>
            </a:pPr>
            <a:r>
              <a:rPr lang="en-US" sz="1450" dirty="0">
                <a:solidFill>
                  <a:srgbClr val="C7CDD6"/>
                </a:solidFill>
                <a:latin typeface="Inter" pitchFamily="34" charset="0"/>
                <a:ea typeface="Inter" pitchFamily="34" charset="-122"/>
                <a:cs typeface="Inter" pitchFamily="34" charset="-120"/>
              </a:rPr>
              <a:t>Optimal Boundaries</a:t>
            </a:r>
            <a:endParaRPr lang="en-US" sz="1450" dirty="0"/>
          </a:p>
        </p:txBody>
      </p:sp>
      <p:sp>
        <p:nvSpPr>
          <p:cNvPr id="18" name="Shape 15"/>
          <p:cNvSpPr/>
          <p:nvPr/>
        </p:nvSpPr>
        <p:spPr>
          <a:xfrm>
            <a:off x="652820" y="6653689"/>
            <a:ext cx="13323332" cy="531495"/>
          </a:xfrm>
          <a:prstGeom prst="rect">
            <a:avLst/>
          </a:prstGeom>
          <a:solidFill>
            <a:srgbClr val="000000">
              <a:alpha val="4000"/>
            </a:srgbClr>
          </a:solidFill>
          <a:ln/>
        </p:spPr>
      </p:sp>
      <p:sp>
        <p:nvSpPr>
          <p:cNvPr id="19" name="Text 16"/>
          <p:cNvSpPr/>
          <p:nvPr/>
        </p:nvSpPr>
        <p:spPr>
          <a:xfrm>
            <a:off x="838795" y="6771918"/>
            <a:ext cx="4068128" cy="295037"/>
          </a:xfrm>
          <a:prstGeom prst="rect">
            <a:avLst/>
          </a:prstGeom>
          <a:noFill/>
          <a:ln/>
        </p:spPr>
        <p:txBody>
          <a:bodyPr wrap="none" lIns="0" tIns="0" rIns="0" bIns="0" rtlCol="0" anchor="t"/>
          <a:lstStyle/>
          <a:p>
            <a:pPr indent="0" marL="0">
              <a:lnSpc>
                <a:spcPts val="2300"/>
              </a:lnSpc>
              <a:buNone/>
            </a:pPr>
            <a:r>
              <a:rPr lang="en-US" sz="1450" dirty="0">
                <a:solidFill>
                  <a:srgbClr val="C7CDD6"/>
                </a:solidFill>
                <a:latin typeface="Inter" pitchFamily="34" charset="0"/>
                <a:ea typeface="Inter" pitchFamily="34" charset="-122"/>
                <a:cs typeface="Inter" pitchFamily="34" charset="-120"/>
              </a:rPr>
              <a:t>Decision Tree</a:t>
            </a:r>
            <a:endParaRPr lang="en-US" sz="1450" dirty="0"/>
          </a:p>
        </p:txBody>
      </p:sp>
      <p:sp>
        <p:nvSpPr>
          <p:cNvPr id="20" name="Text 17"/>
          <p:cNvSpPr/>
          <p:nvPr/>
        </p:nvSpPr>
        <p:spPr>
          <a:xfrm>
            <a:off x="5283160" y="6771918"/>
            <a:ext cx="4064318" cy="295037"/>
          </a:xfrm>
          <a:prstGeom prst="rect">
            <a:avLst/>
          </a:prstGeom>
          <a:noFill/>
          <a:ln/>
        </p:spPr>
        <p:txBody>
          <a:bodyPr wrap="none" lIns="0" tIns="0" rIns="0" bIns="0" rtlCol="0" anchor="t"/>
          <a:lstStyle/>
          <a:p>
            <a:pPr indent="0" marL="0">
              <a:lnSpc>
                <a:spcPts val="2300"/>
              </a:lnSpc>
              <a:buNone/>
            </a:pPr>
            <a:r>
              <a:rPr lang="en-US" sz="1450" dirty="0">
                <a:solidFill>
                  <a:srgbClr val="C7CDD6"/>
                </a:solidFill>
                <a:latin typeface="Inter" pitchFamily="34" charset="0"/>
                <a:ea typeface="Inter" pitchFamily="34" charset="-122"/>
                <a:cs typeface="Inter" pitchFamily="34" charset="-120"/>
              </a:rPr>
              <a:t>Classification/Regression</a:t>
            </a:r>
            <a:endParaRPr lang="en-US" sz="1450" dirty="0"/>
          </a:p>
        </p:txBody>
      </p:sp>
      <p:sp>
        <p:nvSpPr>
          <p:cNvPr id="21" name="Text 18"/>
          <p:cNvSpPr/>
          <p:nvPr/>
        </p:nvSpPr>
        <p:spPr>
          <a:xfrm>
            <a:off x="9723715" y="6771918"/>
            <a:ext cx="4068128" cy="295037"/>
          </a:xfrm>
          <a:prstGeom prst="rect">
            <a:avLst/>
          </a:prstGeom>
          <a:noFill/>
          <a:ln/>
        </p:spPr>
        <p:txBody>
          <a:bodyPr wrap="none" lIns="0" tIns="0" rIns="0" bIns="0" rtlCol="0" anchor="t"/>
          <a:lstStyle/>
          <a:p>
            <a:pPr indent="0" marL="0">
              <a:lnSpc>
                <a:spcPts val="2300"/>
              </a:lnSpc>
              <a:buNone/>
            </a:pPr>
            <a:r>
              <a:rPr lang="en-US" sz="1450" dirty="0">
                <a:solidFill>
                  <a:srgbClr val="C7CDD6"/>
                </a:solidFill>
                <a:latin typeface="Inter" pitchFamily="34" charset="0"/>
                <a:ea typeface="Inter" pitchFamily="34" charset="-122"/>
                <a:cs typeface="Inter" pitchFamily="34" charset="-120"/>
              </a:rPr>
              <a:t>Easy Decisions</a:t>
            </a:r>
            <a:endParaRPr lang="en-US" sz="1450" dirty="0"/>
          </a:p>
        </p:txBody>
      </p:sp>
      <p:sp>
        <p:nvSpPr>
          <p:cNvPr id="22" name="Shape 19"/>
          <p:cNvSpPr/>
          <p:nvPr/>
        </p:nvSpPr>
        <p:spPr>
          <a:xfrm>
            <a:off x="652820" y="7185184"/>
            <a:ext cx="13323332" cy="531495"/>
          </a:xfrm>
          <a:prstGeom prst="rect">
            <a:avLst/>
          </a:prstGeom>
          <a:solidFill>
            <a:srgbClr val="FFFFFF">
              <a:alpha val="4000"/>
            </a:srgbClr>
          </a:solidFill>
          <a:ln/>
        </p:spPr>
      </p:sp>
      <p:sp>
        <p:nvSpPr>
          <p:cNvPr id="23" name="Text 20"/>
          <p:cNvSpPr/>
          <p:nvPr/>
        </p:nvSpPr>
        <p:spPr>
          <a:xfrm>
            <a:off x="838795" y="7303413"/>
            <a:ext cx="4068128" cy="295037"/>
          </a:xfrm>
          <a:prstGeom prst="rect">
            <a:avLst/>
          </a:prstGeom>
          <a:noFill/>
          <a:ln/>
        </p:spPr>
        <p:txBody>
          <a:bodyPr wrap="none" lIns="0" tIns="0" rIns="0" bIns="0" rtlCol="0" anchor="t"/>
          <a:lstStyle/>
          <a:p>
            <a:pPr indent="0" marL="0">
              <a:lnSpc>
                <a:spcPts val="2300"/>
              </a:lnSpc>
              <a:buNone/>
            </a:pPr>
            <a:r>
              <a:rPr lang="en-US" sz="1450" dirty="0">
                <a:solidFill>
                  <a:srgbClr val="C7CDD6"/>
                </a:solidFill>
                <a:latin typeface="Inter" pitchFamily="34" charset="0"/>
                <a:ea typeface="Inter" pitchFamily="34" charset="-122"/>
                <a:cs typeface="Inter" pitchFamily="34" charset="-120"/>
              </a:rPr>
              <a:t>Random Forest</a:t>
            </a:r>
            <a:endParaRPr lang="en-US" sz="1450" dirty="0"/>
          </a:p>
        </p:txBody>
      </p:sp>
      <p:sp>
        <p:nvSpPr>
          <p:cNvPr id="24" name="Text 21"/>
          <p:cNvSpPr/>
          <p:nvPr/>
        </p:nvSpPr>
        <p:spPr>
          <a:xfrm>
            <a:off x="5283160" y="7303413"/>
            <a:ext cx="4064318" cy="295037"/>
          </a:xfrm>
          <a:prstGeom prst="rect">
            <a:avLst/>
          </a:prstGeom>
          <a:noFill/>
          <a:ln/>
        </p:spPr>
        <p:txBody>
          <a:bodyPr wrap="none" lIns="0" tIns="0" rIns="0" bIns="0" rtlCol="0" anchor="t"/>
          <a:lstStyle/>
          <a:p>
            <a:pPr indent="0" marL="0">
              <a:lnSpc>
                <a:spcPts val="2300"/>
              </a:lnSpc>
              <a:buNone/>
            </a:pPr>
            <a:r>
              <a:rPr lang="en-US" sz="1450" dirty="0">
                <a:solidFill>
                  <a:srgbClr val="C7CDD6"/>
                </a:solidFill>
                <a:latin typeface="Inter" pitchFamily="34" charset="0"/>
                <a:ea typeface="Inter" pitchFamily="34" charset="-122"/>
                <a:cs typeface="Inter" pitchFamily="34" charset="-120"/>
              </a:rPr>
              <a:t>Classification/Regression</a:t>
            </a:r>
            <a:endParaRPr lang="en-US" sz="1450" dirty="0"/>
          </a:p>
        </p:txBody>
      </p:sp>
      <p:sp>
        <p:nvSpPr>
          <p:cNvPr id="25" name="Text 22"/>
          <p:cNvSpPr/>
          <p:nvPr/>
        </p:nvSpPr>
        <p:spPr>
          <a:xfrm>
            <a:off x="9723715" y="7303413"/>
            <a:ext cx="4068128" cy="295037"/>
          </a:xfrm>
          <a:prstGeom prst="rect">
            <a:avLst/>
          </a:prstGeom>
          <a:noFill/>
          <a:ln/>
        </p:spPr>
        <p:txBody>
          <a:bodyPr wrap="none" lIns="0" tIns="0" rIns="0" bIns="0" rtlCol="0" anchor="t"/>
          <a:lstStyle/>
          <a:p>
            <a:pPr indent="0" marL="0">
              <a:lnSpc>
                <a:spcPts val="2300"/>
              </a:lnSpc>
              <a:buNone/>
            </a:pPr>
            <a:r>
              <a:rPr lang="en-US" sz="1450" dirty="0">
                <a:solidFill>
                  <a:srgbClr val="C7CDD6"/>
                </a:solidFill>
                <a:latin typeface="Inter" pitchFamily="34" charset="0"/>
                <a:ea typeface="Inter" pitchFamily="34" charset="-122"/>
                <a:cs typeface="Inter" pitchFamily="34" charset="-120"/>
              </a:rPr>
              <a:t>Ensemble Learning</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298138"/>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Advantages and Disadvantages of Each Algorithm</a:t>
            </a:r>
            <a:endParaRPr lang="en-US" sz="4450" dirty="0"/>
          </a:p>
        </p:txBody>
      </p:sp>
      <p:sp>
        <p:nvSpPr>
          <p:cNvPr id="3" name="Text 1"/>
          <p:cNvSpPr/>
          <p:nvPr/>
        </p:nvSpPr>
        <p:spPr>
          <a:xfrm>
            <a:off x="793790" y="3169325"/>
            <a:ext cx="13042821" cy="1451610"/>
          </a:xfrm>
          <a:prstGeom prst="rect">
            <a:avLst/>
          </a:prstGeom>
          <a:noFill/>
          <a:ln/>
        </p:spPr>
        <p:txBody>
          <a:bodyPr wrap="square" lIns="0" tIns="0" rIns="0" bIns="0" rtlCol="0" anchor="t"/>
          <a:lstStyle/>
          <a:p>
            <a:pPr indent="0" marL="0">
              <a:lnSpc>
                <a:spcPts val="2850"/>
              </a:lnSpc>
              <a:buNone/>
            </a:pPr>
            <a:r>
              <a:rPr lang="en-US" sz="1750" dirty="0">
                <a:solidFill>
                  <a:srgbClr val="C7CDD6"/>
                </a:solidFill>
                <a:latin typeface="Inter" pitchFamily="34" charset="0"/>
                <a:ea typeface="Inter" pitchFamily="34" charset="-122"/>
                <a:cs typeface="Inter" pitchFamily="34" charset="-120"/>
              </a:rPr>
              <a:t>Linear Regression excels in simplicity and speed but falters with non-linear relationships. Logistic Regression offers interpretable probability scores but struggles with complex interactions. SVM provides high accuracy but requires careful kernel selection. Decision Trees are intuitive but prone to overfitting, while Random Forest reduces overfitting but sacrifices some interpretability. Considering these trade-offs is key to successful model selection.</a:t>
            </a:r>
            <a:endParaRPr lang="en-US" sz="1750" dirty="0"/>
          </a:p>
        </p:txBody>
      </p:sp>
      <p:sp>
        <p:nvSpPr>
          <p:cNvPr id="4" name="Text 2"/>
          <p:cNvSpPr/>
          <p:nvPr/>
        </p:nvSpPr>
        <p:spPr>
          <a:xfrm>
            <a:off x="793790" y="510290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FD5FA"/>
                </a:solidFill>
                <a:latin typeface="Instrument Sans Medium" pitchFamily="34" charset="0"/>
                <a:ea typeface="Instrument Sans Medium" pitchFamily="34" charset="-122"/>
                <a:cs typeface="Instrument Sans Medium" pitchFamily="34" charset="-120"/>
              </a:rPr>
              <a:t>Linear Regression</a:t>
            </a:r>
            <a:endParaRPr lang="en-US" sz="2200" dirty="0"/>
          </a:p>
        </p:txBody>
      </p:sp>
      <p:sp>
        <p:nvSpPr>
          <p:cNvPr id="5" name="Text 3"/>
          <p:cNvSpPr/>
          <p:nvPr/>
        </p:nvSpPr>
        <p:spPr>
          <a:xfrm>
            <a:off x="793790" y="5684044"/>
            <a:ext cx="2845594"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C7CDD6"/>
                </a:solidFill>
                <a:latin typeface="Inter" pitchFamily="34" charset="0"/>
                <a:ea typeface="Inter" pitchFamily="34" charset="-122"/>
                <a:cs typeface="Inter" pitchFamily="34" charset="-120"/>
              </a:rPr>
              <a:t>Simple and fast</a:t>
            </a:r>
            <a:endParaRPr lang="en-US" sz="1750" dirty="0"/>
          </a:p>
        </p:txBody>
      </p:sp>
      <p:sp>
        <p:nvSpPr>
          <p:cNvPr id="6" name="Text 4"/>
          <p:cNvSpPr/>
          <p:nvPr/>
        </p:nvSpPr>
        <p:spPr>
          <a:xfrm>
            <a:off x="793790" y="6126242"/>
            <a:ext cx="2845594"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C7CDD6"/>
                </a:solidFill>
                <a:latin typeface="Inter" pitchFamily="34" charset="0"/>
                <a:ea typeface="Inter" pitchFamily="34" charset="-122"/>
                <a:cs typeface="Inter" pitchFamily="34" charset="-120"/>
              </a:rPr>
              <a:t>Assumes Linearity</a:t>
            </a:r>
            <a:endParaRPr lang="en-US" sz="1750" dirty="0"/>
          </a:p>
        </p:txBody>
      </p:sp>
      <p:sp>
        <p:nvSpPr>
          <p:cNvPr id="7" name="Text 5"/>
          <p:cNvSpPr/>
          <p:nvPr/>
        </p:nvSpPr>
        <p:spPr>
          <a:xfrm>
            <a:off x="4200406" y="510290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FD5FA"/>
                </a:solidFill>
                <a:latin typeface="Instrument Sans Medium" pitchFamily="34" charset="0"/>
                <a:ea typeface="Instrument Sans Medium" pitchFamily="34" charset="-122"/>
                <a:cs typeface="Instrument Sans Medium" pitchFamily="34" charset="-120"/>
              </a:rPr>
              <a:t>Logistic Regression</a:t>
            </a:r>
            <a:endParaRPr lang="en-US" sz="2200" dirty="0"/>
          </a:p>
        </p:txBody>
      </p:sp>
      <p:sp>
        <p:nvSpPr>
          <p:cNvPr id="8" name="Text 6"/>
          <p:cNvSpPr/>
          <p:nvPr/>
        </p:nvSpPr>
        <p:spPr>
          <a:xfrm>
            <a:off x="4200406" y="5684044"/>
            <a:ext cx="2845594"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C7CDD6"/>
                </a:solidFill>
                <a:latin typeface="Inter" pitchFamily="34" charset="0"/>
                <a:ea typeface="Inter" pitchFamily="34" charset="-122"/>
                <a:cs typeface="Inter" pitchFamily="34" charset="-120"/>
              </a:rPr>
              <a:t>Interpretable scores</a:t>
            </a:r>
            <a:endParaRPr lang="en-US" sz="1750" dirty="0"/>
          </a:p>
        </p:txBody>
      </p:sp>
      <p:sp>
        <p:nvSpPr>
          <p:cNvPr id="9" name="Text 7"/>
          <p:cNvSpPr/>
          <p:nvPr/>
        </p:nvSpPr>
        <p:spPr>
          <a:xfrm>
            <a:off x="4200406" y="6126242"/>
            <a:ext cx="2845594" cy="725805"/>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C7CDD6"/>
                </a:solidFill>
                <a:latin typeface="Inter" pitchFamily="34" charset="0"/>
                <a:ea typeface="Inter" pitchFamily="34" charset="-122"/>
                <a:cs typeface="Inter" pitchFamily="34" charset="-120"/>
              </a:rPr>
              <a:t>Struggles with complex interactions</a:t>
            </a:r>
            <a:endParaRPr lang="en-US" sz="1750" dirty="0"/>
          </a:p>
        </p:txBody>
      </p:sp>
      <p:sp>
        <p:nvSpPr>
          <p:cNvPr id="10" name="Text 8"/>
          <p:cNvSpPr/>
          <p:nvPr/>
        </p:nvSpPr>
        <p:spPr>
          <a:xfrm>
            <a:off x="7607022" y="510290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FD5FA"/>
                </a:solidFill>
                <a:latin typeface="Instrument Sans Medium" pitchFamily="34" charset="0"/>
                <a:ea typeface="Instrument Sans Medium" pitchFamily="34" charset="-122"/>
                <a:cs typeface="Instrument Sans Medium" pitchFamily="34" charset="-120"/>
              </a:rPr>
              <a:t>SVM</a:t>
            </a:r>
            <a:endParaRPr lang="en-US" sz="2200" dirty="0"/>
          </a:p>
        </p:txBody>
      </p:sp>
      <p:sp>
        <p:nvSpPr>
          <p:cNvPr id="11" name="Text 9"/>
          <p:cNvSpPr/>
          <p:nvPr/>
        </p:nvSpPr>
        <p:spPr>
          <a:xfrm>
            <a:off x="7607022" y="5684044"/>
            <a:ext cx="2845594"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C7CDD6"/>
                </a:solidFill>
                <a:latin typeface="Inter" pitchFamily="34" charset="0"/>
                <a:ea typeface="Inter" pitchFamily="34" charset="-122"/>
                <a:cs typeface="Inter" pitchFamily="34" charset="-120"/>
              </a:rPr>
              <a:t>High accuracy</a:t>
            </a:r>
            <a:endParaRPr lang="en-US" sz="1750" dirty="0"/>
          </a:p>
        </p:txBody>
      </p:sp>
      <p:sp>
        <p:nvSpPr>
          <p:cNvPr id="12" name="Text 10"/>
          <p:cNvSpPr/>
          <p:nvPr/>
        </p:nvSpPr>
        <p:spPr>
          <a:xfrm>
            <a:off x="7607022" y="6126242"/>
            <a:ext cx="2845594" cy="725805"/>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C7CDD6"/>
                </a:solidFill>
                <a:latin typeface="Inter" pitchFamily="34" charset="0"/>
                <a:ea typeface="Inter" pitchFamily="34" charset="-122"/>
                <a:cs typeface="Inter" pitchFamily="34" charset="-120"/>
              </a:rPr>
              <a:t>Requires careful kernel selection</a:t>
            </a:r>
            <a:endParaRPr lang="en-US" sz="1750" dirty="0"/>
          </a:p>
        </p:txBody>
      </p:sp>
      <p:sp>
        <p:nvSpPr>
          <p:cNvPr id="13" name="Text 11"/>
          <p:cNvSpPr/>
          <p:nvPr/>
        </p:nvSpPr>
        <p:spPr>
          <a:xfrm>
            <a:off x="11013638" y="510290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FD5FA"/>
                </a:solidFill>
                <a:latin typeface="Instrument Sans Medium" pitchFamily="34" charset="0"/>
                <a:ea typeface="Instrument Sans Medium" pitchFamily="34" charset="-122"/>
                <a:cs typeface="Instrument Sans Medium" pitchFamily="34" charset="-120"/>
              </a:rPr>
              <a:t>Random Forest</a:t>
            </a:r>
            <a:endParaRPr lang="en-US" sz="2200" dirty="0"/>
          </a:p>
        </p:txBody>
      </p:sp>
      <p:sp>
        <p:nvSpPr>
          <p:cNvPr id="14" name="Text 12"/>
          <p:cNvSpPr/>
          <p:nvPr/>
        </p:nvSpPr>
        <p:spPr>
          <a:xfrm>
            <a:off x="11013638" y="5684044"/>
            <a:ext cx="2845594"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C7CDD6"/>
                </a:solidFill>
                <a:latin typeface="Inter" pitchFamily="34" charset="0"/>
                <a:ea typeface="Inter" pitchFamily="34" charset="-122"/>
                <a:cs typeface="Inter" pitchFamily="34" charset="-120"/>
              </a:rPr>
              <a:t>Reduces overfitting</a:t>
            </a:r>
            <a:endParaRPr lang="en-US" sz="1750" dirty="0"/>
          </a:p>
        </p:txBody>
      </p:sp>
      <p:sp>
        <p:nvSpPr>
          <p:cNvPr id="15" name="Text 13"/>
          <p:cNvSpPr/>
          <p:nvPr/>
        </p:nvSpPr>
        <p:spPr>
          <a:xfrm>
            <a:off x="11013638" y="6126242"/>
            <a:ext cx="2845594" cy="725805"/>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C7CDD6"/>
                </a:solidFill>
                <a:latin typeface="Inter" pitchFamily="34" charset="0"/>
                <a:ea typeface="Inter" pitchFamily="34" charset="-122"/>
                <a:cs typeface="Inter" pitchFamily="34" charset="-120"/>
              </a:rPr>
              <a:t>Sacrifices some interpretability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5685" y="884515"/>
            <a:ext cx="7712631" cy="1278017"/>
          </a:xfrm>
          <a:prstGeom prst="rect">
            <a:avLst/>
          </a:prstGeom>
          <a:noFill/>
          <a:ln/>
        </p:spPr>
        <p:txBody>
          <a:bodyPr wrap="square" lIns="0" tIns="0" rIns="0" bIns="0" rtlCol="0" anchor="t"/>
          <a:lstStyle/>
          <a:p>
            <a:pPr indent="0" marL="0">
              <a:lnSpc>
                <a:spcPts val="5000"/>
              </a:lnSpc>
              <a:buNone/>
            </a:pPr>
            <a:r>
              <a:rPr lang="en-US" sz="4000" dirty="0">
                <a:solidFill>
                  <a:srgbClr val="EFD5FA"/>
                </a:solidFill>
                <a:latin typeface="Instrument Sans Medium" pitchFamily="34" charset="0"/>
                <a:ea typeface="Instrument Sans Medium" pitchFamily="34" charset="-122"/>
                <a:cs typeface="Instrument Sans Medium" pitchFamily="34" charset="-120"/>
              </a:rPr>
              <a:t>Use Cases and Applications: Real-World Examples</a:t>
            </a:r>
            <a:endParaRPr lang="en-US" sz="4000" dirty="0"/>
          </a:p>
        </p:txBody>
      </p:sp>
      <p:sp>
        <p:nvSpPr>
          <p:cNvPr id="4" name="Text 1"/>
          <p:cNvSpPr/>
          <p:nvPr/>
        </p:nvSpPr>
        <p:spPr>
          <a:xfrm>
            <a:off x="715685" y="2469237"/>
            <a:ext cx="7712631" cy="1962388"/>
          </a:xfrm>
          <a:prstGeom prst="rect">
            <a:avLst/>
          </a:prstGeom>
          <a:noFill/>
          <a:ln/>
        </p:spPr>
        <p:txBody>
          <a:bodyPr wrap="square" lIns="0" tIns="0" rIns="0" bIns="0" rtlCol="0" anchor="t"/>
          <a:lstStyle/>
          <a:p>
            <a:pPr indent="0" marL="0">
              <a:lnSpc>
                <a:spcPts val="2550"/>
              </a:lnSpc>
              <a:buNone/>
            </a:pPr>
            <a:r>
              <a:rPr lang="en-US" sz="1600" dirty="0">
                <a:solidFill>
                  <a:srgbClr val="C7CDD6"/>
                </a:solidFill>
                <a:latin typeface="Inter" pitchFamily="34" charset="0"/>
                <a:ea typeface="Inter" pitchFamily="34" charset="-122"/>
                <a:cs typeface="Inter" pitchFamily="34" charset="-120"/>
              </a:rPr>
              <a:t>Linear Regression finds use in predicting housing prices and sales forecasting. Logistic Regression excels in medical diagnosis and fraud detection. SVM powers image classification and text categorization. Decision Trees drive risk assessment and customer segmentation. Random Forests are applied in financial modeling and bioinformatics. These diverse applications showcase the versatility of these machine learning algorithms.</a:t>
            </a:r>
            <a:endParaRPr lang="en-US" sz="1600" dirty="0"/>
          </a:p>
        </p:txBody>
      </p:sp>
      <p:pic>
        <p:nvPicPr>
          <p:cNvPr id="5" name="Image 1" descr="preencoded.png">    </p:cNvPr>
          <p:cNvPicPr>
            <a:picLocks noChangeAspect="1"/>
          </p:cNvPicPr>
          <p:nvPr/>
        </p:nvPicPr>
        <p:blipFill>
          <a:blip r:embed="rId2"/>
          <a:stretch>
            <a:fillRect/>
          </a:stretch>
        </p:blipFill>
        <p:spPr>
          <a:xfrm>
            <a:off x="715685" y="4661654"/>
            <a:ext cx="511135" cy="511135"/>
          </a:xfrm>
          <a:prstGeom prst="rect">
            <a:avLst/>
          </a:prstGeom>
        </p:spPr>
      </p:pic>
      <p:sp>
        <p:nvSpPr>
          <p:cNvPr id="6" name="Text 2"/>
          <p:cNvSpPr/>
          <p:nvPr/>
        </p:nvSpPr>
        <p:spPr>
          <a:xfrm>
            <a:off x="715685" y="5377220"/>
            <a:ext cx="2366367" cy="319445"/>
          </a:xfrm>
          <a:prstGeom prst="rect">
            <a:avLst/>
          </a:prstGeom>
          <a:noFill/>
          <a:ln/>
        </p:spPr>
        <p:txBody>
          <a:bodyPr wrap="none" lIns="0" tIns="0" rIns="0" bIns="0" rtlCol="0" anchor="t"/>
          <a:lstStyle/>
          <a:p>
            <a:pPr algn="l" indent="0" marL="0">
              <a:lnSpc>
                <a:spcPts val="2500"/>
              </a:lnSpc>
              <a:buNone/>
            </a:pPr>
            <a:r>
              <a:rPr lang="en-US" sz="2000" dirty="0">
                <a:solidFill>
                  <a:srgbClr val="C7CDD6"/>
                </a:solidFill>
                <a:latin typeface="Instrument Sans Medium" pitchFamily="34" charset="0"/>
                <a:ea typeface="Instrument Sans Medium" pitchFamily="34" charset="-122"/>
                <a:cs typeface="Instrument Sans Medium" pitchFamily="34" charset="-120"/>
              </a:rPr>
              <a:t>Housing Prices</a:t>
            </a:r>
            <a:endParaRPr lang="en-US" sz="2000" dirty="0"/>
          </a:p>
        </p:txBody>
      </p:sp>
      <p:pic>
        <p:nvPicPr>
          <p:cNvPr id="7" name="Image 2" descr="preencoded.png">    </p:cNvPr>
          <p:cNvPicPr>
            <a:picLocks noChangeAspect="1"/>
          </p:cNvPicPr>
          <p:nvPr/>
        </p:nvPicPr>
        <p:blipFill>
          <a:blip r:embed="rId3"/>
          <a:stretch>
            <a:fillRect/>
          </a:stretch>
        </p:blipFill>
        <p:spPr>
          <a:xfrm>
            <a:off x="3388757" y="4661654"/>
            <a:ext cx="511135" cy="511135"/>
          </a:xfrm>
          <a:prstGeom prst="rect">
            <a:avLst/>
          </a:prstGeom>
        </p:spPr>
      </p:pic>
      <p:sp>
        <p:nvSpPr>
          <p:cNvPr id="8" name="Text 3"/>
          <p:cNvSpPr/>
          <p:nvPr/>
        </p:nvSpPr>
        <p:spPr>
          <a:xfrm>
            <a:off x="3388757" y="5377220"/>
            <a:ext cx="2366367" cy="319445"/>
          </a:xfrm>
          <a:prstGeom prst="rect">
            <a:avLst/>
          </a:prstGeom>
          <a:noFill/>
          <a:ln/>
        </p:spPr>
        <p:txBody>
          <a:bodyPr wrap="none" lIns="0" tIns="0" rIns="0" bIns="0" rtlCol="0" anchor="t"/>
          <a:lstStyle/>
          <a:p>
            <a:pPr algn="l" indent="0" marL="0">
              <a:lnSpc>
                <a:spcPts val="2500"/>
              </a:lnSpc>
              <a:buNone/>
            </a:pPr>
            <a:r>
              <a:rPr lang="en-US" sz="2000" dirty="0">
                <a:solidFill>
                  <a:srgbClr val="C7CDD6"/>
                </a:solidFill>
                <a:latin typeface="Instrument Sans Medium" pitchFamily="34" charset="0"/>
                <a:ea typeface="Instrument Sans Medium" pitchFamily="34" charset="-122"/>
                <a:cs typeface="Instrument Sans Medium" pitchFamily="34" charset="-120"/>
              </a:rPr>
              <a:t>Medical Diagnosis</a:t>
            </a:r>
            <a:endParaRPr lang="en-US" sz="2000" dirty="0"/>
          </a:p>
        </p:txBody>
      </p:sp>
      <p:pic>
        <p:nvPicPr>
          <p:cNvPr id="9" name="Image 3" descr="preencoded.png">    </p:cNvPr>
          <p:cNvPicPr>
            <a:picLocks noChangeAspect="1"/>
          </p:cNvPicPr>
          <p:nvPr/>
        </p:nvPicPr>
        <p:blipFill>
          <a:blip r:embed="rId4"/>
          <a:stretch>
            <a:fillRect/>
          </a:stretch>
        </p:blipFill>
        <p:spPr>
          <a:xfrm>
            <a:off x="6061829" y="4661654"/>
            <a:ext cx="511135" cy="511135"/>
          </a:xfrm>
          <a:prstGeom prst="rect">
            <a:avLst/>
          </a:prstGeom>
        </p:spPr>
      </p:pic>
      <p:sp>
        <p:nvSpPr>
          <p:cNvPr id="10" name="Text 4"/>
          <p:cNvSpPr/>
          <p:nvPr/>
        </p:nvSpPr>
        <p:spPr>
          <a:xfrm>
            <a:off x="6061829" y="5377220"/>
            <a:ext cx="2366486" cy="319445"/>
          </a:xfrm>
          <a:prstGeom prst="rect">
            <a:avLst/>
          </a:prstGeom>
          <a:noFill/>
          <a:ln/>
        </p:spPr>
        <p:txBody>
          <a:bodyPr wrap="none" lIns="0" tIns="0" rIns="0" bIns="0" rtlCol="0" anchor="t"/>
          <a:lstStyle/>
          <a:p>
            <a:pPr algn="l" indent="0" marL="0">
              <a:lnSpc>
                <a:spcPts val="2500"/>
              </a:lnSpc>
              <a:buNone/>
            </a:pPr>
            <a:r>
              <a:rPr lang="en-US" sz="2000" dirty="0">
                <a:solidFill>
                  <a:srgbClr val="C7CDD6"/>
                </a:solidFill>
                <a:latin typeface="Instrument Sans Medium" pitchFamily="34" charset="0"/>
                <a:ea typeface="Instrument Sans Medium" pitchFamily="34" charset="-122"/>
                <a:cs typeface="Instrument Sans Medium" pitchFamily="34" charset="-120"/>
              </a:rPr>
              <a:t>Financial Modeling</a:t>
            </a:r>
            <a:endParaRPr lang="en-US" sz="2000" dirty="0"/>
          </a:p>
        </p:txBody>
      </p:sp>
      <p:pic>
        <p:nvPicPr>
          <p:cNvPr id="11" name="Image 4" descr="preencoded.png">    </p:cNvPr>
          <p:cNvPicPr>
            <a:picLocks noChangeAspect="1"/>
          </p:cNvPicPr>
          <p:nvPr/>
        </p:nvPicPr>
        <p:blipFill>
          <a:blip r:embed="rId5"/>
          <a:stretch>
            <a:fillRect/>
          </a:stretch>
        </p:blipFill>
        <p:spPr>
          <a:xfrm>
            <a:off x="715685" y="6310074"/>
            <a:ext cx="511135" cy="511135"/>
          </a:xfrm>
          <a:prstGeom prst="rect">
            <a:avLst/>
          </a:prstGeom>
        </p:spPr>
      </p:pic>
      <p:sp>
        <p:nvSpPr>
          <p:cNvPr id="12" name="Text 5"/>
          <p:cNvSpPr/>
          <p:nvPr/>
        </p:nvSpPr>
        <p:spPr>
          <a:xfrm>
            <a:off x="715685" y="7025640"/>
            <a:ext cx="2366367" cy="319445"/>
          </a:xfrm>
          <a:prstGeom prst="rect">
            <a:avLst/>
          </a:prstGeom>
          <a:noFill/>
          <a:ln/>
        </p:spPr>
        <p:txBody>
          <a:bodyPr wrap="none" lIns="0" tIns="0" rIns="0" bIns="0" rtlCol="0" anchor="t"/>
          <a:lstStyle/>
          <a:p>
            <a:pPr algn="l" indent="0" marL="0">
              <a:lnSpc>
                <a:spcPts val="2500"/>
              </a:lnSpc>
              <a:buNone/>
            </a:pPr>
            <a:r>
              <a:rPr lang="en-US" sz="2000" dirty="0">
                <a:solidFill>
                  <a:srgbClr val="C7CDD6"/>
                </a:solidFill>
                <a:latin typeface="Instrument Sans Medium" pitchFamily="34" charset="0"/>
                <a:ea typeface="Instrument Sans Medium" pitchFamily="34" charset="-122"/>
                <a:cs typeface="Instrument Sans Medium" pitchFamily="34" charset="-120"/>
              </a:rPr>
              <a:t>Bioinformatics</a:t>
            </a:r>
            <a:endParaRPr lang="en-US"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2025-02-12T05:39:26Z</dcterms:created>
  <dcterms:modified xsi:type="dcterms:W3CDTF">2025-02-12T05:39:26Z</dcterms:modified>
</cp:coreProperties>
</file>